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55"/>
  </p:notesMasterIdLst>
  <p:handoutMasterIdLst>
    <p:handoutMasterId r:id="rId56"/>
  </p:handoutMasterIdLst>
  <p:sldIdLst>
    <p:sldId id="363" r:id="rId2"/>
    <p:sldId id="378" r:id="rId3"/>
    <p:sldId id="380" r:id="rId4"/>
    <p:sldId id="383" r:id="rId5"/>
    <p:sldId id="385" r:id="rId6"/>
    <p:sldId id="387" r:id="rId7"/>
    <p:sldId id="502" r:id="rId8"/>
    <p:sldId id="503" r:id="rId9"/>
    <p:sldId id="504" r:id="rId10"/>
    <p:sldId id="389" r:id="rId11"/>
    <p:sldId id="390" r:id="rId12"/>
    <p:sldId id="393" r:id="rId13"/>
    <p:sldId id="392" r:id="rId14"/>
    <p:sldId id="467" r:id="rId15"/>
    <p:sldId id="395" r:id="rId16"/>
    <p:sldId id="468" r:id="rId17"/>
    <p:sldId id="401" r:id="rId18"/>
    <p:sldId id="400" r:id="rId19"/>
    <p:sldId id="403" r:id="rId20"/>
    <p:sldId id="406" r:id="rId21"/>
    <p:sldId id="469" r:id="rId22"/>
    <p:sldId id="470" r:id="rId23"/>
    <p:sldId id="471" r:id="rId24"/>
    <p:sldId id="472" r:id="rId25"/>
    <p:sldId id="473" r:id="rId26"/>
    <p:sldId id="474" r:id="rId27"/>
    <p:sldId id="475" r:id="rId28"/>
    <p:sldId id="505" r:id="rId29"/>
    <p:sldId id="506" r:id="rId30"/>
    <p:sldId id="507" r:id="rId31"/>
    <p:sldId id="476" r:id="rId32"/>
    <p:sldId id="477" r:id="rId33"/>
    <p:sldId id="478" r:id="rId34"/>
    <p:sldId id="479" r:id="rId35"/>
    <p:sldId id="480" r:id="rId36"/>
    <p:sldId id="481" r:id="rId37"/>
    <p:sldId id="482" r:id="rId38"/>
    <p:sldId id="483" r:id="rId39"/>
    <p:sldId id="484" r:id="rId40"/>
    <p:sldId id="485" r:id="rId41"/>
    <p:sldId id="486" r:id="rId42"/>
    <p:sldId id="487" r:id="rId43"/>
    <p:sldId id="488" r:id="rId44"/>
    <p:sldId id="489" r:id="rId45"/>
    <p:sldId id="490" r:id="rId46"/>
    <p:sldId id="491" r:id="rId47"/>
    <p:sldId id="492" r:id="rId48"/>
    <p:sldId id="493" r:id="rId49"/>
    <p:sldId id="494" r:id="rId50"/>
    <p:sldId id="495" r:id="rId51"/>
    <p:sldId id="496" r:id="rId52"/>
    <p:sldId id="497" r:id="rId53"/>
    <p:sldId id="500" r:id="rId54"/>
  </p:sldIdLst>
  <p:sldSz cx="9144000" cy="6858000" type="screen4x3"/>
  <p:notesSz cx="6946900" cy="92329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00"/>
    <a:srgbClr val="FFFF99"/>
    <a:srgbClr val="FF3300"/>
    <a:srgbClr val="DDDDDD"/>
    <a:srgbClr val="0000FF"/>
    <a:srgbClr val="33CC33"/>
    <a:srgbClr val="99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6387" autoAdjust="0"/>
  </p:normalViewPr>
  <p:slideViewPr>
    <p:cSldViewPr>
      <p:cViewPr varScale="1">
        <p:scale>
          <a:sx n="34" d="100"/>
          <a:sy n="34" d="100"/>
        </p:scale>
        <p:origin x="-72" y="-7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p:scale>
          <a:sx n="66" d="100"/>
          <a:sy n="66" d="100"/>
        </p:scale>
        <p:origin x="-936" y="1140"/>
      </p:cViewPr>
      <p:guideLst>
        <p:guide orient="horz" pos="2170"/>
        <p:guide pos="29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219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26988"/>
            <a:ext cx="3009900" cy="458787"/>
          </a:xfrm>
          <a:prstGeom prst="rect">
            <a:avLst/>
          </a:prstGeom>
          <a:noFill/>
          <a:ln w="9525">
            <a:noFill/>
            <a:miter lim="800000"/>
            <a:headEnd/>
            <a:tailEnd/>
          </a:ln>
          <a:effectLst/>
        </p:spPr>
        <p:txBody>
          <a:bodyPr vert="horz" wrap="square" lIns="19195" tIns="0" rIns="19195" bIns="0" numCol="1" anchor="t" anchorCtr="0" compatLnSpc="1">
            <a:prstTxWarp prst="textNoShape">
              <a:avLst/>
            </a:prstTxWarp>
          </a:bodyPr>
          <a:lstStyle>
            <a:lvl1pPr defTabSz="920750">
              <a:defRPr sz="1000" i="1">
                <a:solidFill>
                  <a:srgbClr val="FFFF99"/>
                </a:solidFill>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3937000" y="26988"/>
            <a:ext cx="3009900" cy="458787"/>
          </a:xfrm>
          <a:prstGeom prst="rect">
            <a:avLst/>
          </a:prstGeom>
          <a:noFill/>
          <a:ln w="9525">
            <a:noFill/>
            <a:miter lim="800000"/>
            <a:headEnd/>
            <a:tailEnd/>
          </a:ln>
          <a:effectLst/>
        </p:spPr>
        <p:txBody>
          <a:bodyPr vert="horz" wrap="square" lIns="19195" tIns="0" rIns="19195" bIns="0" numCol="1" anchor="t" anchorCtr="0" compatLnSpc="1">
            <a:prstTxWarp prst="textNoShape">
              <a:avLst/>
            </a:prstTxWarp>
          </a:bodyPr>
          <a:lstStyle>
            <a:lvl1pPr algn="r" defTabSz="920750">
              <a:defRPr sz="1000" i="1">
                <a:solidFill>
                  <a:srgbClr val="FFFF99"/>
                </a:solidFill>
                <a:latin typeface="Times New Roman" pitchFamily="18" charset="0"/>
              </a:defRPr>
            </a:lvl1pPr>
          </a:lstStyle>
          <a:p>
            <a:pPr>
              <a:defRPr/>
            </a:pPr>
            <a:endParaRPr lang="en-US"/>
          </a:p>
        </p:txBody>
      </p:sp>
      <p:sp>
        <p:nvSpPr>
          <p:cNvPr id="103428" name="Rectangle 4"/>
          <p:cNvSpPr>
            <a:spLocks noGrp="1" noRot="1" noChangeAspect="1" noChangeArrowheads="1" noTextEdit="1"/>
          </p:cNvSpPr>
          <p:nvPr>
            <p:ph type="sldImg" idx="2"/>
          </p:nvPr>
        </p:nvSpPr>
        <p:spPr bwMode="auto">
          <a:xfrm>
            <a:off x="1189038" y="722313"/>
            <a:ext cx="4570412" cy="3427412"/>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25513" y="4386263"/>
            <a:ext cx="5095875" cy="4129087"/>
          </a:xfrm>
          <a:prstGeom prst="rect">
            <a:avLst/>
          </a:prstGeom>
          <a:noFill/>
          <a:ln w="9525">
            <a:noFill/>
            <a:miter lim="800000"/>
            <a:headEnd/>
            <a:tailEnd/>
          </a:ln>
          <a:effectLst/>
        </p:spPr>
        <p:txBody>
          <a:bodyPr vert="horz" wrap="square" lIns="92775" tIns="46388" rIns="92775" bIns="463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745538"/>
            <a:ext cx="3009900" cy="458787"/>
          </a:xfrm>
          <a:prstGeom prst="rect">
            <a:avLst/>
          </a:prstGeom>
          <a:noFill/>
          <a:ln w="9525">
            <a:noFill/>
            <a:miter lim="800000"/>
            <a:headEnd/>
            <a:tailEnd/>
          </a:ln>
          <a:effectLst/>
        </p:spPr>
        <p:txBody>
          <a:bodyPr vert="horz" wrap="square" lIns="19195" tIns="0" rIns="19195" bIns="0" numCol="1" anchor="b" anchorCtr="0" compatLnSpc="1">
            <a:prstTxWarp prst="textNoShape">
              <a:avLst/>
            </a:prstTxWarp>
          </a:bodyPr>
          <a:lstStyle>
            <a:lvl1pPr defTabSz="920750">
              <a:defRPr sz="1000" i="1">
                <a:solidFill>
                  <a:srgbClr val="FFFF99"/>
                </a:solidFill>
                <a:latin typeface="Times New Roman" pitchFamily="18" charset="0"/>
              </a:defRPr>
            </a:lvl1pPr>
          </a:lstStyle>
          <a:p>
            <a:pPr>
              <a:defRPr/>
            </a:pPr>
            <a:endParaRPr lang="en-US"/>
          </a:p>
        </p:txBody>
      </p:sp>
      <p:sp>
        <p:nvSpPr>
          <p:cNvPr id="2055" name="Rectangle 7"/>
          <p:cNvSpPr>
            <a:spLocks noGrp="1" noChangeArrowheads="1"/>
          </p:cNvSpPr>
          <p:nvPr>
            <p:ph type="sldNum" sz="quarter" idx="5"/>
          </p:nvPr>
        </p:nvSpPr>
        <p:spPr bwMode="auto">
          <a:xfrm>
            <a:off x="3937000" y="8745538"/>
            <a:ext cx="3009900" cy="458787"/>
          </a:xfrm>
          <a:prstGeom prst="rect">
            <a:avLst/>
          </a:prstGeom>
          <a:noFill/>
          <a:ln w="9525">
            <a:noFill/>
            <a:miter lim="800000"/>
            <a:headEnd/>
            <a:tailEnd/>
          </a:ln>
          <a:effectLst/>
        </p:spPr>
        <p:txBody>
          <a:bodyPr vert="horz" wrap="square" lIns="19195" tIns="0" rIns="19195" bIns="0" numCol="1" anchor="b" anchorCtr="0" compatLnSpc="1">
            <a:prstTxWarp prst="textNoShape">
              <a:avLst/>
            </a:prstTxWarp>
          </a:bodyPr>
          <a:lstStyle>
            <a:lvl1pPr algn="r" defTabSz="920750">
              <a:defRPr sz="1000" i="1">
                <a:solidFill>
                  <a:srgbClr val="FFFF99"/>
                </a:solidFill>
                <a:latin typeface="Times New Roman" pitchFamily="18" charset="0"/>
              </a:defRPr>
            </a:lvl1pPr>
          </a:lstStyle>
          <a:p>
            <a:pPr>
              <a:defRPr/>
            </a:pPr>
            <a:fld id="{C17C556D-37E7-44C8-825E-8E26CEA1C743}" type="slidenum">
              <a:rPr lang="en-US"/>
              <a:pPr>
                <a:defRPr/>
              </a:pPr>
              <a:t>‹#›</a:t>
            </a:fld>
            <a:endParaRPr lang="en-US"/>
          </a:p>
        </p:txBody>
      </p:sp>
    </p:spTree>
    <p:extLst>
      <p:ext uri="{BB962C8B-B14F-4D97-AF65-F5344CB8AC3E}">
        <p14:creationId xmlns:p14="http://schemas.microsoft.com/office/powerpoint/2010/main" val="3775291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17C556D-37E7-44C8-825E-8E26CEA1C743}"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8E44B80A-CCFF-4918-B2A9-D0F08D5A1B82}" type="slidenum">
              <a:rPr lang="en-US" smtClean="0"/>
              <a:pPr/>
              <a:t>12</a:t>
            </a:fld>
            <a:endParaRPr lang="en-US" smtClean="0"/>
          </a:p>
        </p:txBody>
      </p:sp>
      <p:sp>
        <p:nvSpPr>
          <p:cNvPr id="147459" name="Rectangle 2"/>
          <p:cNvSpPr>
            <a:spLocks noGrp="1" noRot="1" noChangeAspect="1" noChangeArrowheads="1" noTextEdit="1"/>
          </p:cNvSpPr>
          <p:nvPr>
            <p:ph type="sldImg"/>
          </p:nvPr>
        </p:nvSpPr>
        <p:spPr>
          <a:xfrm>
            <a:off x="1165225" y="692150"/>
            <a:ext cx="4616450" cy="3462338"/>
          </a:xfrm>
          <a:ln/>
        </p:spPr>
      </p:sp>
      <p:sp>
        <p:nvSpPr>
          <p:cNvPr id="147460" name="Rectangle 3"/>
          <p:cNvSpPr>
            <a:spLocks noGrp="1" noChangeArrowheads="1"/>
          </p:cNvSpPr>
          <p:nvPr>
            <p:ph type="body" idx="1"/>
          </p:nvPr>
        </p:nvSpPr>
        <p:spPr>
          <a:xfrm>
            <a:off x="925513" y="4386263"/>
            <a:ext cx="5095875" cy="4154487"/>
          </a:xfrm>
          <a:noFill/>
          <a:ln/>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EF8655F-D493-422F-87D1-7A3B44FEE5E7}" type="slidenum">
              <a:rPr lang="en-US" smtClean="0"/>
              <a:pPr/>
              <a:t>13</a:t>
            </a:fld>
            <a:endParaRPr lang="en-US" smtClean="0"/>
          </a:p>
        </p:txBody>
      </p:sp>
      <p:sp>
        <p:nvSpPr>
          <p:cNvPr id="146435" name="Rectangle 2"/>
          <p:cNvSpPr>
            <a:spLocks noGrp="1" noRot="1" noChangeAspect="1" noChangeArrowheads="1" noTextEdit="1"/>
          </p:cNvSpPr>
          <p:nvPr>
            <p:ph type="sldImg"/>
          </p:nvPr>
        </p:nvSpPr>
        <p:spPr>
          <a:xfrm>
            <a:off x="1165225" y="692150"/>
            <a:ext cx="4616450" cy="3462338"/>
          </a:xfrm>
          <a:ln/>
        </p:spPr>
      </p:sp>
      <p:sp>
        <p:nvSpPr>
          <p:cNvPr id="146436" name="Rectangle 3"/>
          <p:cNvSpPr>
            <a:spLocks noGrp="1" noChangeArrowheads="1"/>
          </p:cNvSpPr>
          <p:nvPr>
            <p:ph type="body" idx="1"/>
          </p:nvPr>
        </p:nvSpPr>
        <p:spPr>
          <a:xfrm>
            <a:off x="925513" y="4386263"/>
            <a:ext cx="5095875" cy="4154487"/>
          </a:xfrm>
          <a:noFill/>
          <a:ln/>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E6148-4465-406C-8447-8BBF7D8D9484}" type="slidenum">
              <a:rPr lang="en-US"/>
              <a:pPr/>
              <a:t>14</a:t>
            </a:fld>
            <a:endParaRPr lang="en-US"/>
          </a:p>
        </p:txBody>
      </p:sp>
      <p:sp>
        <p:nvSpPr>
          <p:cNvPr id="311298" name="Rectangle 2"/>
          <p:cNvSpPr>
            <a:spLocks noGrp="1" noRot="1" noChangeAspect="1" noChangeArrowheads="1" noTextEdit="1"/>
          </p:cNvSpPr>
          <p:nvPr>
            <p:ph type="sldImg"/>
          </p:nvPr>
        </p:nvSpPr>
        <p:spPr>
          <a:xfrm>
            <a:off x="1166813" y="692150"/>
            <a:ext cx="4614862" cy="3460750"/>
          </a:xfrm>
          <a:ln/>
        </p:spPr>
      </p:sp>
      <p:sp>
        <p:nvSpPr>
          <p:cNvPr id="311299" name="Rectangle 3"/>
          <p:cNvSpPr>
            <a:spLocks noGrp="1" noChangeArrowheads="1"/>
          </p:cNvSpPr>
          <p:nvPr>
            <p:ph type="body" idx="1"/>
          </p:nvPr>
        </p:nvSpPr>
        <p:spPr>
          <a:xfrm>
            <a:off x="694690" y="4385628"/>
            <a:ext cx="5557520" cy="4154805"/>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F06397DC-57EE-4FE7-AC90-CC63BF70803F}" type="slidenum">
              <a:rPr lang="en-US" smtClean="0"/>
              <a:pPr/>
              <a:t>15</a:t>
            </a:fld>
            <a:endParaRPr lang="en-US" smtClean="0"/>
          </a:p>
        </p:txBody>
      </p:sp>
      <p:sp>
        <p:nvSpPr>
          <p:cNvPr id="149507" name="Rectangle 2"/>
          <p:cNvSpPr>
            <a:spLocks noGrp="1" noRot="1" noChangeAspect="1" noChangeArrowheads="1" noTextEdit="1"/>
          </p:cNvSpPr>
          <p:nvPr>
            <p:ph type="sldImg"/>
          </p:nvPr>
        </p:nvSpPr>
        <p:spPr>
          <a:xfrm>
            <a:off x="1165225" y="692150"/>
            <a:ext cx="4616450" cy="3462338"/>
          </a:xfrm>
          <a:ln/>
        </p:spPr>
      </p:sp>
      <p:sp>
        <p:nvSpPr>
          <p:cNvPr id="149508" name="Rectangle 3"/>
          <p:cNvSpPr>
            <a:spLocks noGrp="1" noChangeArrowheads="1"/>
          </p:cNvSpPr>
          <p:nvPr>
            <p:ph type="body" idx="1"/>
          </p:nvPr>
        </p:nvSpPr>
        <p:spPr>
          <a:xfrm>
            <a:off x="925513" y="4386263"/>
            <a:ext cx="5095875" cy="4154487"/>
          </a:xfrm>
          <a:noFill/>
          <a:ln/>
        </p:spPr>
        <p:txBody>
          <a:bodyP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9B4B6-A4A4-43B3-9E57-EAEA18B6E3CA}" type="slidenum">
              <a:rPr lang="en-US"/>
              <a:pPr/>
              <a:t>16</a:t>
            </a:fld>
            <a:endParaRPr 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50D5EC03-8F2B-491E-B9A9-E293281FD9CB}" type="slidenum">
              <a:rPr lang="en-US" smtClean="0"/>
              <a:pPr/>
              <a:t>17</a:t>
            </a:fld>
            <a:endParaRPr lang="en-US" smtClean="0"/>
          </a:p>
        </p:txBody>
      </p:sp>
      <p:sp>
        <p:nvSpPr>
          <p:cNvPr id="153603" name="Rectangle 2"/>
          <p:cNvSpPr>
            <a:spLocks noGrp="1" noRot="1" noChangeAspect="1" noChangeArrowheads="1" noTextEdit="1"/>
          </p:cNvSpPr>
          <p:nvPr>
            <p:ph type="sldImg"/>
          </p:nvPr>
        </p:nvSpPr>
        <p:spPr>
          <a:xfrm>
            <a:off x="1165225" y="692150"/>
            <a:ext cx="4616450" cy="3462338"/>
          </a:xfrm>
          <a:ln/>
        </p:spPr>
      </p:sp>
      <p:sp>
        <p:nvSpPr>
          <p:cNvPr id="153604" name="Rectangle 3"/>
          <p:cNvSpPr>
            <a:spLocks noGrp="1" noChangeArrowheads="1"/>
          </p:cNvSpPr>
          <p:nvPr>
            <p:ph type="body" idx="1"/>
          </p:nvPr>
        </p:nvSpPr>
        <p:spPr>
          <a:xfrm>
            <a:off x="925513" y="4386263"/>
            <a:ext cx="5095875" cy="4154487"/>
          </a:xfrm>
          <a:noFill/>
          <a:ln/>
        </p:spPr>
        <p:txBody>
          <a:bodyPr/>
          <a:lstStyle/>
          <a:p>
            <a:r>
              <a:rPr lang="en-US" smtClean="0"/>
              <a:t>Typical surge silo.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B57FF6A5-65E5-418C-8639-6B162966ADDF}" type="slidenum">
              <a:rPr lang="en-US" smtClean="0"/>
              <a:pPr/>
              <a:t>20</a:t>
            </a:fld>
            <a:endParaRPr lang="en-US" smtClean="0"/>
          </a:p>
        </p:txBody>
      </p:sp>
      <p:sp>
        <p:nvSpPr>
          <p:cNvPr id="155651" name="Rectangle 2"/>
          <p:cNvSpPr>
            <a:spLocks noGrp="1" noRot="1" noChangeAspect="1" noChangeArrowheads="1" noTextEdit="1"/>
          </p:cNvSpPr>
          <p:nvPr>
            <p:ph type="sldImg"/>
          </p:nvPr>
        </p:nvSpPr>
        <p:spPr>
          <a:xfrm>
            <a:off x="1165225" y="692150"/>
            <a:ext cx="4616450" cy="3462338"/>
          </a:xfrm>
          <a:ln/>
        </p:spPr>
      </p:sp>
      <p:sp>
        <p:nvSpPr>
          <p:cNvPr id="155652" name="Rectangle 3"/>
          <p:cNvSpPr>
            <a:spLocks noGrp="1" noChangeArrowheads="1"/>
          </p:cNvSpPr>
          <p:nvPr>
            <p:ph type="body" idx="1"/>
          </p:nvPr>
        </p:nvSpPr>
        <p:spPr>
          <a:xfrm>
            <a:off x="925513" y="4386263"/>
            <a:ext cx="5095875" cy="4154487"/>
          </a:xfrm>
          <a:noFill/>
          <a:ln/>
        </p:spPr>
        <p:txBody>
          <a:bodyPr/>
          <a:lstStyle/>
          <a:p>
            <a:r>
              <a:rPr lang="en-US" smtClean="0"/>
              <a:t>Plants are computer controlled.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FF77EF6E-6D3F-4616-AB6F-2618335412FC}" type="slidenum">
              <a:rPr lang="en-US" smtClean="0"/>
              <a:pPr/>
              <a:t>23</a:t>
            </a:fld>
            <a:endParaRPr lang="en-US" smtClean="0"/>
          </a:p>
        </p:txBody>
      </p:sp>
      <p:sp>
        <p:nvSpPr>
          <p:cNvPr id="159747" name="Rectangle 2"/>
          <p:cNvSpPr>
            <a:spLocks noGrp="1" noRot="1" noChangeAspect="1" noChangeArrowheads="1" noTextEdit="1"/>
          </p:cNvSpPr>
          <p:nvPr>
            <p:ph type="sldImg"/>
          </p:nvPr>
        </p:nvSpPr>
        <p:spPr>
          <a:xfrm>
            <a:off x="1165225" y="692150"/>
            <a:ext cx="4616450" cy="3462338"/>
          </a:xfrm>
          <a:ln/>
        </p:spPr>
      </p:sp>
      <p:sp>
        <p:nvSpPr>
          <p:cNvPr id="159748" name="Rectangle 3"/>
          <p:cNvSpPr>
            <a:spLocks noGrp="1" noChangeArrowheads="1"/>
          </p:cNvSpPr>
          <p:nvPr>
            <p:ph type="body" idx="1"/>
          </p:nvPr>
        </p:nvSpPr>
        <p:spPr>
          <a:xfrm>
            <a:off x="925513" y="4386263"/>
            <a:ext cx="5095875" cy="4154487"/>
          </a:xfrm>
          <a:noFill/>
          <a:ln/>
        </p:spPr>
        <p:txBody>
          <a:bodyPr/>
          <a:lstStyle/>
          <a:p>
            <a:r>
              <a:rPr lang="en-US" smtClean="0"/>
              <a:t>This slide shows the four topics that will be covered in this block.</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E22DBB77-0D00-4E0C-8477-83B9177AE0D7}" type="slidenum">
              <a:rPr lang="en-US" smtClean="0"/>
              <a:pPr/>
              <a:t>24</a:t>
            </a:fld>
            <a:endParaRPr lang="en-US" smtClean="0"/>
          </a:p>
        </p:txBody>
      </p:sp>
      <p:sp>
        <p:nvSpPr>
          <p:cNvPr id="160771" name="Rectangle 2"/>
          <p:cNvSpPr>
            <a:spLocks noGrp="1" noRot="1" noChangeAspect="1" noChangeArrowheads="1" noTextEdit="1"/>
          </p:cNvSpPr>
          <p:nvPr>
            <p:ph type="sldImg"/>
          </p:nvPr>
        </p:nvSpPr>
        <p:spPr>
          <a:xfrm>
            <a:off x="1165225" y="692150"/>
            <a:ext cx="4616450" cy="3462338"/>
          </a:xfrm>
          <a:ln/>
        </p:spPr>
      </p:sp>
      <p:sp>
        <p:nvSpPr>
          <p:cNvPr id="160772" name="Rectangle 3"/>
          <p:cNvSpPr>
            <a:spLocks noGrp="1" noChangeArrowheads="1"/>
          </p:cNvSpPr>
          <p:nvPr>
            <p:ph type="body" idx="1"/>
          </p:nvPr>
        </p:nvSpPr>
        <p:spPr>
          <a:xfrm>
            <a:off x="925513" y="4386263"/>
            <a:ext cx="5095875" cy="4154487"/>
          </a:xfrm>
          <a:noFill/>
          <a:ln/>
        </p:spPr>
        <p:txBody>
          <a:bodyPr/>
          <a:lstStyle/>
          <a:p>
            <a:r>
              <a:rPr lang="en-US" dirty="0" smtClean="0"/>
              <a:t>Trucks for use in hauling HMA come in many sizes.  The key is that they have metal beds, be cleaned of foreign material and hardened asphalt.  It is a practice within the industry to coat the beds with a release agent.  For many years this release agent was diesel fuel - the diesel fuel will soften the asphalt binder and can result in soft spots in the pavement.</a:t>
            </a:r>
          </a:p>
          <a:p>
            <a:endParaRPr lang="en-US" dirty="0" smtClean="0"/>
          </a:p>
          <a:p>
            <a:r>
              <a:rPr lang="en-US" dirty="0" smtClean="0"/>
              <a:t>The number of trucks required depends on many factors:  the production of the plant, the length of the haul, the type of traffic encountered and the expected time needed for unloading.</a:t>
            </a:r>
          </a:p>
          <a:p>
            <a:endParaRPr lang="en-US" dirty="0" smtClean="0"/>
          </a:p>
          <a:p>
            <a:r>
              <a:rPr lang="en-US" dirty="0" smtClean="0"/>
              <a:t>This is an end dump truck that loads directly into the paver.  During delivery the driver must direct the truck squarely against the paver, and should stop the truck a few inches in front of the paver.  The truck bed is slowly raised.  When the mix is dumped to quickly segregation occurs.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A9E32FD5-33D9-40C0-AB0D-1FF54E40D1DB}" type="slidenum">
              <a:rPr lang="en-US" smtClean="0"/>
              <a:pPr/>
              <a:t>25</a:t>
            </a:fld>
            <a:endParaRPr lang="en-US" smtClean="0"/>
          </a:p>
        </p:txBody>
      </p:sp>
      <p:sp>
        <p:nvSpPr>
          <p:cNvPr id="161795" name="Rectangle 2"/>
          <p:cNvSpPr>
            <a:spLocks noGrp="1" noRot="1" noChangeAspect="1" noChangeArrowheads="1" noTextEdit="1"/>
          </p:cNvSpPr>
          <p:nvPr>
            <p:ph type="sldImg"/>
          </p:nvPr>
        </p:nvSpPr>
        <p:spPr>
          <a:xfrm>
            <a:off x="1165225" y="692150"/>
            <a:ext cx="4616450" cy="3462338"/>
          </a:xfrm>
          <a:ln/>
        </p:spPr>
      </p:sp>
      <p:sp>
        <p:nvSpPr>
          <p:cNvPr id="161796" name="Rectangle 3"/>
          <p:cNvSpPr>
            <a:spLocks noGrp="1" noChangeArrowheads="1"/>
          </p:cNvSpPr>
          <p:nvPr>
            <p:ph type="body" idx="1"/>
          </p:nvPr>
        </p:nvSpPr>
        <p:spPr>
          <a:xfrm>
            <a:off x="925513" y="4386263"/>
            <a:ext cx="5095875" cy="4154487"/>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D8115758-CB02-411D-8C95-3F675F658B34}" type="slidenum">
              <a:rPr lang="en-US" smtClean="0"/>
              <a:pPr/>
              <a:t>2</a:t>
            </a:fld>
            <a:endParaRPr lang="en-US" smtClean="0"/>
          </a:p>
        </p:txBody>
      </p:sp>
      <p:sp>
        <p:nvSpPr>
          <p:cNvPr id="135171" name="Rectangle 2"/>
          <p:cNvSpPr>
            <a:spLocks noGrp="1" noRot="1" noChangeAspect="1" noChangeArrowheads="1" noTextEdit="1"/>
          </p:cNvSpPr>
          <p:nvPr>
            <p:ph type="sldImg"/>
          </p:nvPr>
        </p:nvSpPr>
        <p:spPr>
          <a:xfrm>
            <a:off x="1165225" y="692150"/>
            <a:ext cx="4616450" cy="3462338"/>
          </a:xfrm>
          <a:ln/>
        </p:spPr>
      </p:sp>
      <p:sp>
        <p:nvSpPr>
          <p:cNvPr id="135172" name="Rectangle 3"/>
          <p:cNvSpPr>
            <a:spLocks noGrp="1" noChangeArrowheads="1"/>
          </p:cNvSpPr>
          <p:nvPr>
            <p:ph type="body" idx="1"/>
          </p:nvPr>
        </p:nvSpPr>
        <p:spPr>
          <a:xfrm>
            <a:off x="925513" y="4386263"/>
            <a:ext cx="5095875" cy="4154487"/>
          </a:xfrm>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CE294FE6-62D1-4C03-B1A8-F50F04312814}" type="slidenum">
              <a:rPr lang="en-US" smtClean="0"/>
              <a:pPr/>
              <a:t>26</a:t>
            </a:fld>
            <a:endParaRPr lang="en-US" smtClean="0"/>
          </a:p>
        </p:txBody>
      </p:sp>
      <p:sp>
        <p:nvSpPr>
          <p:cNvPr id="162819" name="Rectangle 2"/>
          <p:cNvSpPr>
            <a:spLocks noGrp="1" noRot="1" noChangeAspect="1" noChangeArrowheads="1" noTextEdit="1"/>
          </p:cNvSpPr>
          <p:nvPr>
            <p:ph type="sldImg"/>
          </p:nvPr>
        </p:nvSpPr>
        <p:spPr>
          <a:xfrm>
            <a:off x="1165225" y="692150"/>
            <a:ext cx="4616450" cy="3462338"/>
          </a:xfrm>
          <a:ln/>
        </p:spPr>
      </p:sp>
      <p:sp>
        <p:nvSpPr>
          <p:cNvPr id="162820" name="Rectangle 3"/>
          <p:cNvSpPr>
            <a:spLocks noGrp="1" noChangeArrowheads="1"/>
          </p:cNvSpPr>
          <p:nvPr>
            <p:ph type="body" idx="1"/>
          </p:nvPr>
        </p:nvSpPr>
        <p:spPr>
          <a:xfrm>
            <a:off x="925513" y="4386263"/>
            <a:ext cx="5095875" cy="4154487"/>
          </a:xfrm>
          <a:noFill/>
          <a:ln/>
        </p:spPr>
        <p:txBody>
          <a:bodyPr/>
          <a:lstStyle/>
          <a:p>
            <a:r>
              <a:rPr lang="en-US" dirty="0" smtClean="0"/>
              <a:t>Bottom dump trucks can be used when a pick-up device is used to feed the windrow left by the truck into the paver hopper.  It is essential that the windrow deposited by the truck be as uniform as possible.  Windrowed material can cool  below spreading and compacting temperatures in cool weather.  This can be a major problem is the paver has a malfunction.  To prevent excessive cooling of the mix in cool weather; the limit of windrow should be no more than one truck load ahead of the pick up machine.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3AA006D0-2F15-4DDB-9627-52388C7B8C33}" type="slidenum">
              <a:rPr lang="en-US" smtClean="0"/>
              <a:pPr/>
              <a:t>27</a:t>
            </a:fld>
            <a:endParaRPr lang="en-US" smtClean="0"/>
          </a:p>
        </p:txBody>
      </p:sp>
      <p:sp>
        <p:nvSpPr>
          <p:cNvPr id="163843" name="Rectangle 2"/>
          <p:cNvSpPr>
            <a:spLocks noGrp="1" noRot="1" noChangeAspect="1" noChangeArrowheads="1" noTextEdit="1"/>
          </p:cNvSpPr>
          <p:nvPr>
            <p:ph type="sldImg"/>
          </p:nvPr>
        </p:nvSpPr>
        <p:spPr>
          <a:xfrm>
            <a:off x="1165225" y="692150"/>
            <a:ext cx="4616450" cy="3462338"/>
          </a:xfrm>
          <a:ln/>
        </p:spPr>
      </p:sp>
      <p:sp>
        <p:nvSpPr>
          <p:cNvPr id="163844" name="Rectangle 3"/>
          <p:cNvSpPr>
            <a:spLocks noGrp="1" noChangeArrowheads="1"/>
          </p:cNvSpPr>
          <p:nvPr>
            <p:ph type="body" idx="1"/>
          </p:nvPr>
        </p:nvSpPr>
        <p:spPr>
          <a:xfrm>
            <a:off x="925513" y="4386263"/>
            <a:ext cx="5095875" cy="4154487"/>
          </a:xfrm>
          <a:noFill/>
          <a:ln/>
        </p:spPr>
        <p:txBody>
          <a:bodyPr/>
          <a:lstStyle/>
          <a:p>
            <a:r>
              <a:rPr lang="en-US" smtClean="0"/>
              <a:t>This a truck used in Michigan.  The material is feed into the paver from a conveyor belt at the bottom of the truck.  NOTE- the number of wheels.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3AA006D0-2F15-4DDB-9627-52388C7B8C33}" type="slidenum">
              <a:rPr lang="en-US" smtClean="0"/>
              <a:pPr/>
              <a:t>28</a:t>
            </a:fld>
            <a:endParaRPr lang="en-US" smtClean="0"/>
          </a:p>
        </p:txBody>
      </p:sp>
      <p:sp>
        <p:nvSpPr>
          <p:cNvPr id="163843" name="Rectangle 2"/>
          <p:cNvSpPr>
            <a:spLocks noGrp="1" noRot="1" noChangeAspect="1" noChangeArrowheads="1" noTextEdit="1"/>
          </p:cNvSpPr>
          <p:nvPr>
            <p:ph type="sldImg"/>
          </p:nvPr>
        </p:nvSpPr>
        <p:spPr>
          <a:xfrm>
            <a:off x="1165225" y="692150"/>
            <a:ext cx="4616450" cy="3462338"/>
          </a:xfrm>
          <a:ln/>
        </p:spPr>
      </p:sp>
      <p:sp>
        <p:nvSpPr>
          <p:cNvPr id="163844" name="Rectangle 3"/>
          <p:cNvSpPr>
            <a:spLocks noGrp="1" noChangeArrowheads="1"/>
          </p:cNvSpPr>
          <p:nvPr>
            <p:ph type="body" idx="1"/>
          </p:nvPr>
        </p:nvSpPr>
        <p:spPr>
          <a:xfrm>
            <a:off x="925513" y="4386263"/>
            <a:ext cx="5095875" cy="4154487"/>
          </a:xfrm>
          <a:noFill/>
          <a:ln/>
        </p:spPr>
        <p:txBody>
          <a:bodyPr/>
          <a:lstStyle/>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3AA006D0-2F15-4DDB-9627-52388C7B8C33}" type="slidenum">
              <a:rPr lang="en-US" smtClean="0"/>
              <a:pPr/>
              <a:t>29</a:t>
            </a:fld>
            <a:endParaRPr lang="en-US" smtClean="0"/>
          </a:p>
        </p:txBody>
      </p:sp>
      <p:sp>
        <p:nvSpPr>
          <p:cNvPr id="163843" name="Rectangle 2"/>
          <p:cNvSpPr>
            <a:spLocks noGrp="1" noRot="1" noChangeAspect="1" noChangeArrowheads="1" noTextEdit="1"/>
          </p:cNvSpPr>
          <p:nvPr>
            <p:ph type="sldImg"/>
          </p:nvPr>
        </p:nvSpPr>
        <p:spPr>
          <a:xfrm>
            <a:off x="1165225" y="692150"/>
            <a:ext cx="4616450" cy="3462338"/>
          </a:xfrm>
          <a:ln/>
        </p:spPr>
      </p:sp>
      <p:sp>
        <p:nvSpPr>
          <p:cNvPr id="163844" name="Rectangle 3"/>
          <p:cNvSpPr>
            <a:spLocks noGrp="1" noChangeArrowheads="1"/>
          </p:cNvSpPr>
          <p:nvPr>
            <p:ph type="body" idx="1"/>
          </p:nvPr>
        </p:nvSpPr>
        <p:spPr>
          <a:xfrm>
            <a:off x="925513" y="4386263"/>
            <a:ext cx="5095875" cy="4154487"/>
          </a:xfrm>
          <a:noFill/>
          <a:ln/>
        </p:spPr>
        <p:txBody>
          <a:bodyPr/>
          <a:lstStyle/>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3AA006D0-2F15-4DDB-9627-52388C7B8C33}" type="slidenum">
              <a:rPr lang="en-US" smtClean="0"/>
              <a:pPr/>
              <a:t>30</a:t>
            </a:fld>
            <a:endParaRPr lang="en-US" smtClean="0"/>
          </a:p>
        </p:txBody>
      </p:sp>
      <p:sp>
        <p:nvSpPr>
          <p:cNvPr id="163843" name="Rectangle 2"/>
          <p:cNvSpPr>
            <a:spLocks noGrp="1" noRot="1" noChangeAspect="1" noChangeArrowheads="1" noTextEdit="1"/>
          </p:cNvSpPr>
          <p:nvPr>
            <p:ph type="sldImg"/>
          </p:nvPr>
        </p:nvSpPr>
        <p:spPr>
          <a:xfrm>
            <a:off x="1165225" y="692150"/>
            <a:ext cx="4616450" cy="3462338"/>
          </a:xfrm>
          <a:ln/>
        </p:spPr>
      </p:sp>
      <p:sp>
        <p:nvSpPr>
          <p:cNvPr id="163844" name="Rectangle 3"/>
          <p:cNvSpPr>
            <a:spLocks noGrp="1" noChangeArrowheads="1"/>
          </p:cNvSpPr>
          <p:nvPr>
            <p:ph type="body" idx="1"/>
          </p:nvPr>
        </p:nvSpPr>
        <p:spPr>
          <a:xfrm>
            <a:off x="925513" y="4386263"/>
            <a:ext cx="5095875" cy="4154487"/>
          </a:xfrm>
          <a:noFill/>
          <a:ln/>
        </p:spPr>
        <p:txBody>
          <a:bodyPr/>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A3401718-473F-4908-9D17-5EACED873BF7}" type="slidenum">
              <a:rPr lang="en-US" smtClean="0"/>
              <a:pPr/>
              <a:t>31</a:t>
            </a:fld>
            <a:endParaRPr lang="en-US" smtClean="0"/>
          </a:p>
        </p:txBody>
      </p:sp>
      <p:sp>
        <p:nvSpPr>
          <p:cNvPr id="164867" name="Rectangle 2"/>
          <p:cNvSpPr>
            <a:spLocks noGrp="1" noRot="1" noChangeAspect="1" noChangeArrowheads="1" noTextEdit="1"/>
          </p:cNvSpPr>
          <p:nvPr>
            <p:ph type="sldImg"/>
          </p:nvPr>
        </p:nvSpPr>
        <p:spPr>
          <a:xfrm>
            <a:off x="1165225" y="692150"/>
            <a:ext cx="4616450" cy="3462338"/>
          </a:xfrm>
          <a:ln/>
        </p:spPr>
      </p:sp>
      <p:sp>
        <p:nvSpPr>
          <p:cNvPr id="164868" name="Rectangle 3"/>
          <p:cNvSpPr>
            <a:spLocks noGrp="1" noChangeArrowheads="1"/>
          </p:cNvSpPr>
          <p:nvPr>
            <p:ph type="body" idx="1"/>
          </p:nvPr>
        </p:nvSpPr>
        <p:spPr>
          <a:xfrm>
            <a:off x="925513" y="4386263"/>
            <a:ext cx="5095875" cy="4154487"/>
          </a:xfrm>
          <a:noFill/>
          <a:ln/>
        </p:spPr>
        <p:txBody>
          <a:bodyPr/>
          <a:lstStyle/>
          <a:p>
            <a:r>
              <a:rPr lang="en-US" dirty="0" smtClean="0"/>
              <a:t>The mix is placed with a self-propelled paver.  It can be done with a motor grader; but, that is seldom done.   The purpose of the paver is to place the HMA to the desired width and thickness and to produce a satisfactory mat texture.   The mix is usually placed at 3 times the thickness of the nominal aggregate size.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3D349279-06D4-48BB-B17E-B886DF5EAE91}" type="slidenum">
              <a:rPr lang="en-US" smtClean="0"/>
              <a:pPr/>
              <a:t>32</a:t>
            </a:fld>
            <a:endParaRPr lang="en-US" smtClean="0"/>
          </a:p>
        </p:txBody>
      </p:sp>
      <p:sp>
        <p:nvSpPr>
          <p:cNvPr id="165891" name="Rectangle 2"/>
          <p:cNvSpPr>
            <a:spLocks noGrp="1" noRot="1" noChangeAspect="1" noChangeArrowheads="1" noTextEdit="1"/>
          </p:cNvSpPr>
          <p:nvPr>
            <p:ph type="sldImg"/>
          </p:nvPr>
        </p:nvSpPr>
        <p:spPr>
          <a:xfrm>
            <a:off x="1165225" y="692150"/>
            <a:ext cx="4616450" cy="3462338"/>
          </a:xfrm>
          <a:ln/>
        </p:spPr>
      </p:sp>
      <p:sp>
        <p:nvSpPr>
          <p:cNvPr id="165892" name="Rectangle 3"/>
          <p:cNvSpPr>
            <a:spLocks noGrp="1" noChangeArrowheads="1"/>
          </p:cNvSpPr>
          <p:nvPr>
            <p:ph type="body" idx="1"/>
          </p:nvPr>
        </p:nvSpPr>
        <p:spPr>
          <a:xfrm>
            <a:off x="925513" y="4386263"/>
            <a:ext cx="5095875" cy="4154487"/>
          </a:xfrm>
          <a:noFill/>
          <a:ln/>
        </p:spPr>
        <p:txBody>
          <a:bodyPr/>
          <a:lstStyle/>
          <a:p>
            <a:r>
              <a:rPr lang="en-US" smtClean="0"/>
              <a:t>The basic principle behind the pavers has not changed much since the 1930s.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2FB959DA-62E0-4948-A1C3-2599EC044D87}" type="slidenum">
              <a:rPr lang="en-US" smtClean="0"/>
              <a:pPr/>
              <a:t>33</a:t>
            </a:fld>
            <a:endParaRPr lang="en-US" smtClean="0"/>
          </a:p>
        </p:txBody>
      </p:sp>
      <p:sp>
        <p:nvSpPr>
          <p:cNvPr id="166915" name="Rectangle 2"/>
          <p:cNvSpPr>
            <a:spLocks noGrp="1" noRot="1" noChangeAspect="1" noChangeArrowheads="1" noTextEdit="1"/>
          </p:cNvSpPr>
          <p:nvPr>
            <p:ph type="sldImg"/>
          </p:nvPr>
        </p:nvSpPr>
        <p:spPr>
          <a:xfrm>
            <a:off x="1165225" y="692150"/>
            <a:ext cx="4616450" cy="3462338"/>
          </a:xfrm>
          <a:ln/>
        </p:spPr>
      </p:sp>
      <p:sp>
        <p:nvSpPr>
          <p:cNvPr id="166916" name="Rectangle 3"/>
          <p:cNvSpPr>
            <a:spLocks noGrp="1" noChangeArrowheads="1"/>
          </p:cNvSpPr>
          <p:nvPr>
            <p:ph type="body" idx="1"/>
          </p:nvPr>
        </p:nvSpPr>
        <p:spPr>
          <a:xfrm>
            <a:off x="925513" y="4386263"/>
            <a:ext cx="5095875" cy="4154487"/>
          </a:xfrm>
          <a:noFill/>
          <a:ln/>
        </p:spPr>
        <p:txBody>
          <a:bodyPr/>
          <a:lstStyle/>
          <a:p>
            <a:r>
              <a:rPr lang="en-US" dirty="0" smtClean="0"/>
              <a:t>This picture identifies each of the components of the paver:</a:t>
            </a:r>
          </a:p>
          <a:p>
            <a:r>
              <a:rPr lang="en-US" dirty="0" smtClean="0"/>
              <a:t>1.     The tractor unit receives the mix from the haul trucks, carries the material back to the spreading screws and distributes the mix across the width of the screed.</a:t>
            </a:r>
          </a:p>
          <a:p>
            <a:r>
              <a:rPr lang="en-US" dirty="0" smtClean="0"/>
              <a:t>2.     The hopper is used to temporarily hold the mix.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847AE772-7ACC-4497-8B03-55752C6E1DC3}" type="slidenum">
              <a:rPr lang="en-US" smtClean="0"/>
              <a:pPr/>
              <a:t>36</a:t>
            </a:fld>
            <a:endParaRPr lang="en-US" smtClean="0"/>
          </a:p>
        </p:txBody>
      </p:sp>
      <p:sp>
        <p:nvSpPr>
          <p:cNvPr id="167939" name="Rectangle 2"/>
          <p:cNvSpPr>
            <a:spLocks noGrp="1" noRot="1" noChangeAspect="1" noChangeArrowheads="1" noTextEdit="1"/>
          </p:cNvSpPr>
          <p:nvPr>
            <p:ph type="sldImg"/>
          </p:nvPr>
        </p:nvSpPr>
        <p:spPr>
          <a:xfrm>
            <a:off x="1165225" y="692150"/>
            <a:ext cx="4616450" cy="3462338"/>
          </a:xfrm>
          <a:ln/>
        </p:spPr>
      </p:sp>
      <p:sp>
        <p:nvSpPr>
          <p:cNvPr id="167940" name="Rectangle 3"/>
          <p:cNvSpPr>
            <a:spLocks noGrp="1" noChangeArrowheads="1"/>
          </p:cNvSpPr>
          <p:nvPr>
            <p:ph type="body" idx="1"/>
          </p:nvPr>
        </p:nvSpPr>
        <p:spPr>
          <a:xfrm>
            <a:off x="925513" y="4386263"/>
            <a:ext cx="5095875" cy="4154487"/>
          </a:xfrm>
          <a:noFill/>
          <a:ln/>
        </p:spPr>
        <p:txBody>
          <a:bodyPr/>
          <a:lstStyle/>
          <a:p>
            <a:r>
              <a:rPr lang="en-US" dirty="0" smtClean="0"/>
              <a:t>The screed unit is towed by the tractor unit.  It establishes the thickness of the asphalt layer and provides the initial texture to the new surface.  In addition, the screed imparts some level of density to the material being placed through the vibratory action of the screed or tamping bars.</a:t>
            </a:r>
          </a:p>
          <a:p>
            <a:r>
              <a:rPr lang="en-US" dirty="0" smtClean="0"/>
              <a:t>The principle of the free-floating paver screed was developed in the early 1930s.  That concept allows the paver screed, which is attached to the tractor unit at only one point on each side of the machine to average out  changes in grade that are experienced by the wheelbase of the tractor unit.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F1945F66-F36F-42B6-B900-11FD01730EB1}" type="slidenum">
              <a:rPr lang="en-US" smtClean="0"/>
              <a:pPr/>
              <a:t>37</a:t>
            </a:fld>
            <a:endParaRPr lang="en-US" smtClean="0"/>
          </a:p>
        </p:txBody>
      </p:sp>
      <p:sp>
        <p:nvSpPr>
          <p:cNvPr id="168963" name="Rectangle 2"/>
          <p:cNvSpPr>
            <a:spLocks noGrp="1" noRot="1" noChangeAspect="1" noChangeArrowheads="1" noTextEdit="1"/>
          </p:cNvSpPr>
          <p:nvPr>
            <p:ph type="sldImg"/>
          </p:nvPr>
        </p:nvSpPr>
        <p:spPr>
          <a:xfrm>
            <a:off x="1165225" y="692150"/>
            <a:ext cx="4616450" cy="3462338"/>
          </a:xfrm>
          <a:ln/>
        </p:spPr>
      </p:sp>
      <p:sp>
        <p:nvSpPr>
          <p:cNvPr id="168964" name="Rectangle 3"/>
          <p:cNvSpPr>
            <a:spLocks noGrp="1" noChangeArrowheads="1"/>
          </p:cNvSpPr>
          <p:nvPr>
            <p:ph type="body" idx="1"/>
          </p:nvPr>
        </p:nvSpPr>
        <p:spPr>
          <a:xfrm>
            <a:off x="925513" y="4386263"/>
            <a:ext cx="5095875" cy="4154487"/>
          </a:xfrm>
          <a:noFill/>
          <a:ln/>
        </p:spPr>
        <p:txBody>
          <a:bodyPr/>
          <a:lstStyle/>
          <a:p>
            <a:r>
              <a:rPr lang="en-US" dirty="0" smtClean="0"/>
              <a:t>     The screed unit is attached to the tractor unit at only one point on each side of the paver.  This point is called the tow point.  It is a pin-type connection that allows the leveling arms of the screed to rotate or pivot around that point.  The position of the tow points can be altered by raising or lowering the rods on which the pull points are mounted. </a:t>
            </a:r>
          </a:p>
          <a:p>
            <a:r>
              <a:rPr lang="en-US" dirty="0" smtClean="0"/>
              <a:t>     The screed assembly is shown here.  There are two primary forces acting on the paver screed as the paver places the mix.  The first force is the F3 - it varies as the speed of the tractor increases or decreases.</a:t>
            </a:r>
          </a:p>
          <a:p>
            <a:r>
              <a:rPr lang="en-US" dirty="0" smtClean="0"/>
              <a:t>    The second force on the screed is the head of the material pushing against the screed.  As the amount of material in the </a:t>
            </a:r>
            <a:r>
              <a:rPr lang="en-US" dirty="0" err="1" smtClean="0"/>
              <a:t>augar</a:t>
            </a:r>
            <a:r>
              <a:rPr lang="en-US" dirty="0" smtClean="0"/>
              <a:t> chamber that pushes against the screed changes, the net forces acting on the screed also changes.   As the forces acting on the screed change the screed unit must come to a new angle of attack in order to compensate for the change in force acting on it.</a:t>
            </a:r>
          </a:p>
          <a:p>
            <a:r>
              <a:rPr lang="en-US" dirty="0" smtClean="0"/>
              <a:t>     The forces on the screed unit must be in equilibrium for the screed to remain at a constant angle of attack as it is towed by the tractor unit.  When a change occurs in one force, the screed will rise or fall and will change the thickness of the mat.</a:t>
            </a:r>
          </a:p>
          <a:p>
            <a:endParaRPr lang="en-US" dirty="0" smtClean="0"/>
          </a:p>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CE5B502E-1ED1-4599-8063-78391A269DC0}" type="slidenum">
              <a:rPr lang="en-US" smtClean="0"/>
              <a:pPr/>
              <a:t>3</a:t>
            </a:fld>
            <a:endParaRPr lang="en-US" smtClean="0"/>
          </a:p>
        </p:txBody>
      </p:sp>
      <p:sp>
        <p:nvSpPr>
          <p:cNvPr id="137219" name="Rectangle 2"/>
          <p:cNvSpPr>
            <a:spLocks noGrp="1" noRot="1" noChangeAspect="1" noChangeArrowheads="1" noTextEdit="1"/>
          </p:cNvSpPr>
          <p:nvPr>
            <p:ph type="sldImg"/>
          </p:nvPr>
        </p:nvSpPr>
        <p:spPr>
          <a:xfrm>
            <a:off x="1165225" y="692150"/>
            <a:ext cx="4616450" cy="3462338"/>
          </a:xfrm>
          <a:ln/>
        </p:spPr>
      </p:sp>
      <p:sp>
        <p:nvSpPr>
          <p:cNvPr id="137220" name="Rectangle 3"/>
          <p:cNvSpPr>
            <a:spLocks noGrp="1" noChangeArrowheads="1"/>
          </p:cNvSpPr>
          <p:nvPr>
            <p:ph type="body" idx="1"/>
          </p:nvPr>
        </p:nvSpPr>
        <p:spPr>
          <a:xfrm>
            <a:off x="925513" y="4386263"/>
            <a:ext cx="5095875" cy="4154487"/>
          </a:xfrm>
          <a:noFill/>
          <a:ln/>
        </p:spPr>
        <p:txBody>
          <a:bodyPr/>
          <a:lstStyle/>
          <a:p>
            <a:r>
              <a:rPr lang="en-US" smtClean="0"/>
              <a:t>Regardless of the type of plant - the basic purpose is the same.  It is as shown on this slide.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4FE894F4-73AB-4D82-B6F1-C2EC8F99307C}" type="slidenum">
              <a:rPr lang="en-US" smtClean="0"/>
              <a:pPr/>
              <a:t>40</a:t>
            </a:fld>
            <a:endParaRPr lang="en-US" smtClean="0"/>
          </a:p>
        </p:txBody>
      </p:sp>
      <p:sp>
        <p:nvSpPr>
          <p:cNvPr id="169987" name="Rectangle 2"/>
          <p:cNvSpPr>
            <a:spLocks noGrp="1" noRot="1" noChangeAspect="1" noChangeArrowheads="1" noTextEdit="1"/>
          </p:cNvSpPr>
          <p:nvPr>
            <p:ph type="sldImg"/>
          </p:nvPr>
        </p:nvSpPr>
        <p:spPr>
          <a:xfrm>
            <a:off x="1165225" y="692150"/>
            <a:ext cx="4616450" cy="3462338"/>
          </a:xfrm>
          <a:ln/>
        </p:spPr>
      </p:sp>
      <p:sp>
        <p:nvSpPr>
          <p:cNvPr id="169988" name="Rectangle 3"/>
          <p:cNvSpPr>
            <a:spLocks noGrp="1" noChangeArrowheads="1"/>
          </p:cNvSpPr>
          <p:nvPr>
            <p:ph type="body" idx="1"/>
          </p:nvPr>
        </p:nvSpPr>
        <p:spPr>
          <a:xfrm>
            <a:off x="925513" y="4386263"/>
            <a:ext cx="5095875" cy="4154487"/>
          </a:xfrm>
          <a:noFill/>
          <a:ln/>
        </p:spPr>
        <p:txBody>
          <a:bodyPr/>
          <a:lstStyle/>
          <a:p>
            <a:r>
              <a:rPr lang="en-US" smtClean="0"/>
              <a:t>This is a material transfer device.  It’s primary purpose is to keep the operation flowing smoothly.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7C600583-E4E9-43D9-984A-BDCFDD21E789}" type="slidenum">
              <a:rPr lang="en-US" smtClean="0"/>
              <a:pPr/>
              <a:t>41</a:t>
            </a:fld>
            <a:endParaRPr lang="en-US" smtClean="0"/>
          </a:p>
        </p:txBody>
      </p:sp>
      <p:sp>
        <p:nvSpPr>
          <p:cNvPr id="171011" name="Rectangle 2"/>
          <p:cNvSpPr>
            <a:spLocks noGrp="1" noRot="1" noChangeAspect="1" noChangeArrowheads="1" noTextEdit="1"/>
          </p:cNvSpPr>
          <p:nvPr>
            <p:ph type="sldImg"/>
          </p:nvPr>
        </p:nvSpPr>
        <p:spPr>
          <a:xfrm>
            <a:off x="1165225" y="692150"/>
            <a:ext cx="4616450" cy="3462338"/>
          </a:xfrm>
          <a:ln/>
        </p:spPr>
      </p:sp>
      <p:sp>
        <p:nvSpPr>
          <p:cNvPr id="171012" name="Rectangle 3"/>
          <p:cNvSpPr>
            <a:spLocks noGrp="1" noChangeArrowheads="1"/>
          </p:cNvSpPr>
          <p:nvPr>
            <p:ph type="body" idx="1"/>
          </p:nvPr>
        </p:nvSpPr>
        <p:spPr>
          <a:xfrm>
            <a:off x="925513" y="4386263"/>
            <a:ext cx="5095875" cy="4154487"/>
          </a:xfrm>
          <a:noFill/>
          <a:ln/>
        </p:spPr>
        <p:txBody>
          <a:bodyPr/>
          <a:lstStyle/>
          <a:p>
            <a:r>
              <a:rPr lang="en-US" smtClean="0"/>
              <a:t>Compaction is the single most important factor that affects the ultimate performance of an HMA pavement.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B0429703-A6C5-43F2-A483-08C4FE80B88D}" type="slidenum">
              <a:rPr lang="en-US" smtClean="0"/>
              <a:pPr/>
              <a:t>42</a:t>
            </a:fld>
            <a:endParaRPr lang="en-US" smtClean="0"/>
          </a:p>
        </p:txBody>
      </p:sp>
      <p:sp>
        <p:nvSpPr>
          <p:cNvPr id="172035" name="Rectangle 2"/>
          <p:cNvSpPr>
            <a:spLocks noGrp="1" noRot="1" noChangeAspect="1" noChangeArrowheads="1" noTextEdit="1"/>
          </p:cNvSpPr>
          <p:nvPr>
            <p:ph type="sldImg"/>
          </p:nvPr>
        </p:nvSpPr>
        <p:spPr>
          <a:xfrm>
            <a:off x="1165225" y="692150"/>
            <a:ext cx="4616450" cy="3462338"/>
          </a:xfrm>
          <a:ln/>
        </p:spPr>
      </p:sp>
      <p:sp>
        <p:nvSpPr>
          <p:cNvPr id="172036" name="Rectangle 3"/>
          <p:cNvSpPr>
            <a:spLocks noGrp="1" noChangeArrowheads="1"/>
          </p:cNvSpPr>
          <p:nvPr>
            <p:ph type="body" idx="1"/>
          </p:nvPr>
        </p:nvSpPr>
        <p:spPr>
          <a:xfrm>
            <a:off x="925513" y="4386263"/>
            <a:ext cx="5095875" cy="4154487"/>
          </a:xfrm>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1B9FEE7-2434-453B-808C-5FBC849C1E04}" type="slidenum">
              <a:rPr lang="en-US" smtClean="0"/>
              <a:pPr/>
              <a:t>43</a:t>
            </a:fld>
            <a:endParaRPr lang="en-US" smtClean="0"/>
          </a:p>
        </p:txBody>
      </p:sp>
      <p:sp>
        <p:nvSpPr>
          <p:cNvPr id="173059" name="Rectangle 2"/>
          <p:cNvSpPr>
            <a:spLocks noGrp="1" noRot="1" noChangeAspect="1" noChangeArrowheads="1" noTextEdit="1"/>
          </p:cNvSpPr>
          <p:nvPr>
            <p:ph type="sldImg"/>
          </p:nvPr>
        </p:nvSpPr>
        <p:spPr>
          <a:xfrm>
            <a:off x="1165225" y="692150"/>
            <a:ext cx="4616450" cy="3462338"/>
          </a:xfrm>
          <a:ln/>
        </p:spPr>
      </p:sp>
      <p:sp>
        <p:nvSpPr>
          <p:cNvPr id="173060" name="Rectangle 3"/>
          <p:cNvSpPr>
            <a:spLocks noGrp="1" noChangeArrowheads="1"/>
          </p:cNvSpPr>
          <p:nvPr>
            <p:ph type="body" idx="1"/>
          </p:nvPr>
        </p:nvSpPr>
        <p:spPr>
          <a:xfrm>
            <a:off x="925513" y="4386263"/>
            <a:ext cx="5095875" cy="4154487"/>
          </a:xfrm>
          <a:noFill/>
          <a:ln/>
        </p:spPr>
        <p:txBody>
          <a:bodyPr/>
          <a:lstStyle/>
          <a:p>
            <a:r>
              <a:rPr lang="en-US" smtClean="0"/>
              <a:t>The goal is 4 to 7% air voids on the roadway.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5E3520C9-702F-4F34-A458-E04FD19A45CB}" type="slidenum">
              <a:rPr lang="en-US" smtClean="0"/>
              <a:pPr/>
              <a:t>44</a:t>
            </a:fld>
            <a:endParaRPr lang="en-US" smtClean="0"/>
          </a:p>
        </p:txBody>
      </p:sp>
      <p:sp>
        <p:nvSpPr>
          <p:cNvPr id="174083" name="Rectangle 2"/>
          <p:cNvSpPr>
            <a:spLocks noGrp="1" noRot="1" noChangeAspect="1" noChangeArrowheads="1" noTextEdit="1"/>
          </p:cNvSpPr>
          <p:nvPr>
            <p:ph type="sldImg"/>
          </p:nvPr>
        </p:nvSpPr>
        <p:spPr>
          <a:xfrm>
            <a:off x="1165225" y="692150"/>
            <a:ext cx="4616450" cy="3462338"/>
          </a:xfrm>
          <a:ln/>
        </p:spPr>
      </p:sp>
      <p:sp>
        <p:nvSpPr>
          <p:cNvPr id="174084" name="Rectangle 3"/>
          <p:cNvSpPr>
            <a:spLocks noGrp="1" noChangeArrowheads="1"/>
          </p:cNvSpPr>
          <p:nvPr>
            <p:ph type="body" idx="1"/>
          </p:nvPr>
        </p:nvSpPr>
        <p:spPr>
          <a:xfrm>
            <a:off x="925513" y="4386263"/>
            <a:ext cx="5095875" cy="4154487"/>
          </a:xfrm>
          <a:noFill/>
          <a:ln/>
        </p:spPr>
        <p:txBody>
          <a:bodyPr/>
          <a:lstStyle/>
          <a:p>
            <a:r>
              <a:rPr lang="en-US" dirty="0" smtClean="0"/>
              <a:t>A coarse harsh mix is difficult to compact - a sandy mix is easy to compact.  </a:t>
            </a:r>
          </a:p>
          <a:p>
            <a:r>
              <a:rPr lang="en-US" dirty="0" smtClean="0"/>
              <a:t>A stiff modified asphalt is tougher to compact than a soft low viscosity asphalt.  Also a increase in the asphalt content makes the mix easier to compact.</a:t>
            </a:r>
          </a:p>
          <a:p>
            <a:r>
              <a:rPr lang="en-US" dirty="0" smtClean="0"/>
              <a:t>The temperature of the mix directly relates to the viscosity of the binder.  Thus, the higher temperature the softer the asphalt.</a:t>
            </a:r>
          </a:p>
          <a:p>
            <a:r>
              <a:rPr lang="en-US" dirty="0" smtClean="0"/>
              <a:t>The old rule of thumb was twice the maximum aggregate size for layer thickness.  The new rule of thumb is that the layer thickness should be three times the nominal aggregate size.</a:t>
            </a:r>
          </a:p>
          <a:p>
            <a:r>
              <a:rPr lang="en-US" dirty="0" smtClean="0"/>
              <a:t>It is harder to compact a mix on a cold wet day than on a warm sunny day.</a:t>
            </a:r>
          </a:p>
          <a:p>
            <a:r>
              <a:rPr lang="en-US" dirty="0" smtClean="0"/>
              <a:t>The type, size and number of  rollers significantly affects the compaction operation.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3E28BA22-AFE0-40A6-AD63-6F598F5AFAAD}" type="slidenum">
              <a:rPr lang="en-US" smtClean="0"/>
              <a:pPr/>
              <a:t>45</a:t>
            </a:fld>
            <a:endParaRPr lang="en-US" smtClean="0"/>
          </a:p>
        </p:txBody>
      </p:sp>
      <p:sp>
        <p:nvSpPr>
          <p:cNvPr id="175107" name="Rectangle 2"/>
          <p:cNvSpPr>
            <a:spLocks noGrp="1" noRot="1" noChangeAspect="1" noChangeArrowheads="1" noTextEdit="1"/>
          </p:cNvSpPr>
          <p:nvPr>
            <p:ph type="sldImg"/>
          </p:nvPr>
        </p:nvSpPr>
        <p:spPr>
          <a:xfrm>
            <a:off x="1165225" y="692150"/>
            <a:ext cx="4616450" cy="3462338"/>
          </a:xfrm>
          <a:ln/>
        </p:spPr>
      </p:sp>
      <p:sp>
        <p:nvSpPr>
          <p:cNvPr id="175108" name="Rectangle 3"/>
          <p:cNvSpPr>
            <a:spLocks noGrp="1" noChangeArrowheads="1"/>
          </p:cNvSpPr>
          <p:nvPr>
            <p:ph type="body" idx="1"/>
          </p:nvPr>
        </p:nvSpPr>
        <p:spPr>
          <a:xfrm>
            <a:off x="925513" y="4386263"/>
            <a:ext cx="5095875" cy="4154487"/>
          </a:xfrm>
          <a:noFill/>
          <a:ln/>
        </p:spPr>
        <p:txBody>
          <a:bodyPr/>
          <a:lstStyle/>
          <a:p>
            <a:r>
              <a:rPr lang="en-US" smtClean="0"/>
              <a:t>One of the most important factors is the mat temperature.  Too cold and the mix cannot be compacted - too hot and the mix will not support the rollers.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2AA76AD3-5EEF-4E6F-B6BC-934AB717BCF6}" type="slidenum">
              <a:rPr lang="en-US" smtClean="0"/>
              <a:pPr/>
              <a:t>46</a:t>
            </a:fld>
            <a:endParaRPr lang="en-US" smtClean="0"/>
          </a:p>
        </p:txBody>
      </p:sp>
      <p:sp>
        <p:nvSpPr>
          <p:cNvPr id="176131" name="Rectangle 2"/>
          <p:cNvSpPr>
            <a:spLocks noGrp="1" noRot="1" noChangeAspect="1" noChangeArrowheads="1" noTextEdit="1"/>
          </p:cNvSpPr>
          <p:nvPr>
            <p:ph type="sldImg"/>
          </p:nvPr>
        </p:nvSpPr>
        <p:spPr>
          <a:xfrm>
            <a:off x="1165225" y="692150"/>
            <a:ext cx="4616450" cy="3462338"/>
          </a:xfrm>
          <a:ln/>
        </p:spPr>
      </p:sp>
      <p:sp>
        <p:nvSpPr>
          <p:cNvPr id="176132" name="Rectangle 3"/>
          <p:cNvSpPr>
            <a:spLocks noGrp="1" noChangeArrowheads="1"/>
          </p:cNvSpPr>
          <p:nvPr>
            <p:ph type="body" idx="1"/>
          </p:nvPr>
        </p:nvSpPr>
        <p:spPr>
          <a:xfrm>
            <a:off x="925513" y="4386263"/>
            <a:ext cx="5095875" cy="4154487"/>
          </a:xfrm>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762F49E3-4794-4A2B-AB76-8CBC413CF119}" type="slidenum">
              <a:rPr lang="en-US" smtClean="0"/>
              <a:pPr/>
              <a:t>47</a:t>
            </a:fld>
            <a:endParaRPr lang="en-US" smtClean="0"/>
          </a:p>
        </p:txBody>
      </p:sp>
      <p:sp>
        <p:nvSpPr>
          <p:cNvPr id="177155" name="Rectangle 2"/>
          <p:cNvSpPr>
            <a:spLocks noGrp="1" noRot="1" noChangeAspect="1" noChangeArrowheads="1" noTextEdit="1"/>
          </p:cNvSpPr>
          <p:nvPr>
            <p:ph type="sldImg"/>
          </p:nvPr>
        </p:nvSpPr>
        <p:spPr>
          <a:xfrm>
            <a:off x="1165225" y="692150"/>
            <a:ext cx="4616450" cy="3462338"/>
          </a:xfrm>
          <a:ln/>
        </p:spPr>
      </p:sp>
      <p:sp>
        <p:nvSpPr>
          <p:cNvPr id="177156" name="Rectangle 3"/>
          <p:cNvSpPr>
            <a:spLocks noGrp="1" noChangeArrowheads="1"/>
          </p:cNvSpPr>
          <p:nvPr>
            <p:ph type="body" idx="1"/>
          </p:nvPr>
        </p:nvSpPr>
        <p:spPr>
          <a:xfrm>
            <a:off x="925513" y="4386263"/>
            <a:ext cx="5095875" cy="4154487"/>
          </a:xfrm>
          <a:noFill/>
          <a:ln/>
        </p:spPr>
        <p:txBody>
          <a:bodyPr/>
          <a:lstStyle/>
          <a:p>
            <a:r>
              <a:rPr lang="en-US" dirty="0" smtClean="0"/>
              <a:t>Vibratory rollers come in a variety of configurations.  Single drum and double drum as shown here.  These rollers can be operated in any one of three modes:  static (with the vibrators off), with one drum vibrating and one static, and with both drums vibrating.</a:t>
            </a:r>
          </a:p>
          <a:p>
            <a:r>
              <a:rPr lang="en-US" dirty="0" smtClean="0"/>
              <a:t>These rollers provide two types of </a:t>
            </a:r>
            <a:r>
              <a:rPr lang="en-US" dirty="0" err="1" smtClean="0"/>
              <a:t>compactive</a:t>
            </a:r>
            <a:r>
              <a:rPr lang="en-US" dirty="0" smtClean="0"/>
              <a:t> force to the </a:t>
            </a:r>
            <a:r>
              <a:rPr lang="en-US" dirty="0" err="1" smtClean="0"/>
              <a:t>the</a:t>
            </a:r>
            <a:r>
              <a:rPr lang="en-US" dirty="0" smtClean="0"/>
              <a:t> HMA - static force and dynamic (impact) force.  The static from is caused by the weight of the roller and frame.  The dynamic force is caused by the impact produced by a rotating eccentric weight located inside the drum or drums.  As the eccentric weight rotates about the shaft inside the drum, a dynamic force is produced.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C5543808-FBE3-40D1-8BB9-5DE4178F637A}" type="slidenum">
              <a:rPr lang="en-US" smtClean="0"/>
              <a:pPr/>
              <a:t>48</a:t>
            </a:fld>
            <a:endParaRPr lang="en-US" smtClean="0"/>
          </a:p>
        </p:txBody>
      </p:sp>
      <p:sp>
        <p:nvSpPr>
          <p:cNvPr id="178179" name="Rectangle 2"/>
          <p:cNvSpPr>
            <a:spLocks noGrp="1" noRot="1" noChangeAspect="1" noChangeArrowheads="1" noTextEdit="1"/>
          </p:cNvSpPr>
          <p:nvPr>
            <p:ph type="sldImg"/>
          </p:nvPr>
        </p:nvSpPr>
        <p:spPr>
          <a:xfrm>
            <a:off x="1165225" y="692150"/>
            <a:ext cx="4616450" cy="3462338"/>
          </a:xfrm>
          <a:ln/>
        </p:spPr>
      </p:sp>
      <p:sp>
        <p:nvSpPr>
          <p:cNvPr id="178180" name="Rectangle 3"/>
          <p:cNvSpPr>
            <a:spLocks noGrp="1" noChangeArrowheads="1"/>
          </p:cNvSpPr>
          <p:nvPr>
            <p:ph type="body" idx="1"/>
          </p:nvPr>
        </p:nvSpPr>
        <p:spPr>
          <a:xfrm>
            <a:off x="925513" y="4386263"/>
            <a:ext cx="5095875" cy="4154487"/>
          </a:xfrm>
          <a:noFill/>
          <a:ln/>
        </p:spPr>
        <p:txBody>
          <a:bodyPr/>
          <a:lstStyle/>
          <a:p>
            <a:r>
              <a:rPr lang="en-US" dirty="0" smtClean="0"/>
              <a:t>Most pneumatic rollers are operated as intermediate rollers - behind a vibratory or static steel wheel breakdown roller and in front of a static wheel finish roller.</a:t>
            </a:r>
          </a:p>
          <a:p>
            <a:r>
              <a:rPr lang="en-US" dirty="0" smtClean="0"/>
              <a:t>The </a:t>
            </a:r>
            <a:r>
              <a:rPr lang="en-US" dirty="0" err="1" smtClean="0"/>
              <a:t>compactive</a:t>
            </a:r>
            <a:r>
              <a:rPr lang="en-US" dirty="0" smtClean="0"/>
              <a:t> force is a function of the wheel load of the machine, the tire pressure, the tire design and the depth of penetration of the tires into the mix.</a:t>
            </a:r>
          </a:p>
          <a:p>
            <a:r>
              <a:rPr lang="en-US" dirty="0" smtClean="0"/>
              <a:t>The tire pressures range from 60 to 120 psi and the minimum weight is 15 tons.  For a tender mix a lower tire pressure should be used for an stiff mix a higher tire pressure should be used.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F5D17687-5349-4BD2-9339-F1154EDB8CC1}" type="slidenum">
              <a:rPr lang="en-US" smtClean="0"/>
              <a:pPr/>
              <a:t>49</a:t>
            </a:fld>
            <a:endParaRPr lang="en-US" smtClean="0"/>
          </a:p>
        </p:txBody>
      </p:sp>
      <p:sp>
        <p:nvSpPr>
          <p:cNvPr id="179203" name="Rectangle 2"/>
          <p:cNvSpPr>
            <a:spLocks noGrp="1" noRot="1" noChangeAspect="1" noChangeArrowheads="1" noTextEdit="1"/>
          </p:cNvSpPr>
          <p:nvPr>
            <p:ph type="sldImg"/>
          </p:nvPr>
        </p:nvSpPr>
        <p:spPr>
          <a:xfrm>
            <a:off x="1165225" y="692150"/>
            <a:ext cx="4616450" cy="3462338"/>
          </a:xfrm>
          <a:ln/>
        </p:spPr>
      </p:sp>
      <p:sp>
        <p:nvSpPr>
          <p:cNvPr id="179204" name="Rectangle 3"/>
          <p:cNvSpPr>
            <a:spLocks noGrp="1" noChangeArrowheads="1"/>
          </p:cNvSpPr>
          <p:nvPr>
            <p:ph type="body" idx="1"/>
          </p:nvPr>
        </p:nvSpPr>
        <p:spPr>
          <a:xfrm>
            <a:off x="925513" y="4386263"/>
            <a:ext cx="5095875" cy="4154487"/>
          </a:xfrm>
          <a:noFill/>
          <a:ln/>
        </p:spPr>
        <p:txBody>
          <a:bodyPr/>
          <a:lstStyle/>
          <a:p>
            <a:r>
              <a:rPr lang="en-US" smtClean="0"/>
              <a:t>Steel wheel rollers range from 3 to 14 tons.    They can either be three wheel like this one or tandem.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B1196F4-597F-43B7-9C98-4BDC99754F7D}" type="slidenum">
              <a:rPr lang="en-US" smtClean="0"/>
              <a:pPr/>
              <a:t>4</a:t>
            </a:fld>
            <a:endParaRPr lang="en-US" smtClean="0"/>
          </a:p>
        </p:txBody>
      </p:sp>
      <p:sp>
        <p:nvSpPr>
          <p:cNvPr id="140291" name="Rectangle 2"/>
          <p:cNvSpPr>
            <a:spLocks noGrp="1" noRot="1" noChangeAspect="1" noChangeArrowheads="1" noTextEdit="1"/>
          </p:cNvSpPr>
          <p:nvPr>
            <p:ph type="sldImg"/>
          </p:nvPr>
        </p:nvSpPr>
        <p:spPr>
          <a:xfrm>
            <a:off x="1165225" y="692150"/>
            <a:ext cx="4616450" cy="3462338"/>
          </a:xfrm>
          <a:ln/>
        </p:spPr>
      </p:sp>
      <p:sp>
        <p:nvSpPr>
          <p:cNvPr id="140292" name="Rectangle 3"/>
          <p:cNvSpPr>
            <a:spLocks noGrp="1" noChangeArrowheads="1"/>
          </p:cNvSpPr>
          <p:nvPr>
            <p:ph type="body" idx="1"/>
          </p:nvPr>
        </p:nvSpPr>
        <p:spPr>
          <a:xfrm>
            <a:off x="925513" y="4386263"/>
            <a:ext cx="5095875" cy="4154487"/>
          </a:xfrm>
          <a:noFill/>
          <a:ln/>
        </p:spPr>
        <p:txBody>
          <a:bodyPr/>
          <a:lstStyle/>
          <a:p>
            <a:r>
              <a:rPr lang="en-US" smtClean="0"/>
              <a:t>This is a typical layout for a Drum mixer plant.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55DDCC62-2EF0-4359-8D94-9DD3CB596466}" type="slidenum">
              <a:rPr lang="en-US" smtClean="0"/>
              <a:pPr/>
              <a:t>50</a:t>
            </a:fld>
            <a:endParaRPr lang="en-US" smtClean="0"/>
          </a:p>
        </p:txBody>
      </p:sp>
      <p:sp>
        <p:nvSpPr>
          <p:cNvPr id="180227" name="Rectangle 2"/>
          <p:cNvSpPr>
            <a:spLocks noGrp="1" noRot="1" noChangeAspect="1" noChangeArrowheads="1" noTextEdit="1"/>
          </p:cNvSpPr>
          <p:nvPr>
            <p:ph type="sldImg"/>
          </p:nvPr>
        </p:nvSpPr>
        <p:spPr>
          <a:xfrm>
            <a:off x="1165225" y="692150"/>
            <a:ext cx="4616450" cy="3462338"/>
          </a:xfrm>
          <a:ln/>
        </p:spPr>
      </p:sp>
      <p:sp>
        <p:nvSpPr>
          <p:cNvPr id="180228" name="Rectangle 3"/>
          <p:cNvSpPr>
            <a:spLocks noGrp="1" noChangeArrowheads="1"/>
          </p:cNvSpPr>
          <p:nvPr>
            <p:ph type="body" idx="1"/>
          </p:nvPr>
        </p:nvSpPr>
        <p:spPr>
          <a:xfrm>
            <a:off x="925513" y="4386263"/>
            <a:ext cx="5095875" cy="4154487"/>
          </a:xfrm>
          <a:noFill/>
          <a:ln/>
        </p:spPr>
        <p:txBody>
          <a:bodyPr/>
          <a:lstStyle/>
          <a:p>
            <a:r>
              <a:rPr lang="en-US" smtClean="0"/>
              <a:t>The density can be checked using a nuclear density gauge.  It needs to be correlated to core samples.   The results are affected by the thickness of the layer being tested and the properties of the underlying layer.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5212D3F5-D42C-4EB4-B04B-F09D3CC399C8}" type="slidenum">
              <a:rPr lang="en-US" smtClean="0"/>
              <a:pPr/>
              <a:t>51</a:t>
            </a:fld>
            <a:endParaRPr lang="en-US" smtClean="0"/>
          </a:p>
        </p:txBody>
      </p:sp>
      <p:sp>
        <p:nvSpPr>
          <p:cNvPr id="181251" name="Rectangle 2"/>
          <p:cNvSpPr>
            <a:spLocks noGrp="1" noRot="1" noChangeAspect="1" noChangeArrowheads="1" noTextEdit="1"/>
          </p:cNvSpPr>
          <p:nvPr>
            <p:ph type="sldImg"/>
          </p:nvPr>
        </p:nvSpPr>
        <p:spPr>
          <a:xfrm>
            <a:off x="1165225" y="692150"/>
            <a:ext cx="4616450" cy="3462338"/>
          </a:xfrm>
          <a:ln/>
        </p:spPr>
      </p:sp>
      <p:sp>
        <p:nvSpPr>
          <p:cNvPr id="181252" name="Rectangle 3"/>
          <p:cNvSpPr>
            <a:spLocks noGrp="1" noChangeArrowheads="1"/>
          </p:cNvSpPr>
          <p:nvPr>
            <p:ph type="body" idx="1"/>
          </p:nvPr>
        </p:nvSpPr>
        <p:spPr>
          <a:xfrm>
            <a:off x="925513" y="4386263"/>
            <a:ext cx="5095875" cy="4154487"/>
          </a:xfrm>
          <a:noFill/>
          <a:ln/>
        </p:spPr>
        <p:txBody>
          <a:bodyPr/>
          <a:lstStyle/>
          <a:p>
            <a:r>
              <a:rPr lang="en-US" smtClean="0"/>
              <a:t>Cores are taken for density determination and thickness.  They are usually cut to obtain a sample of the layer being placed.  The bulk specific gravity of the core is determined and using that with the maximum specific gravity it is possible to determine the percent compaction.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3D33AFCB-0F22-4613-AD7A-DA742E2AE6BF}" type="slidenum">
              <a:rPr lang="en-US" smtClean="0"/>
              <a:pPr/>
              <a:t>53</a:t>
            </a:fld>
            <a:endParaRPr lang="en-US" smtClean="0"/>
          </a:p>
        </p:txBody>
      </p:sp>
      <p:sp>
        <p:nvSpPr>
          <p:cNvPr id="182275" name="Rectangle 2"/>
          <p:cNvSpPr>
            <a:spLocks noGrp="1" noRot="1" noChangeAspect="1" noChangeArrowheads="1" noTextEdit="1"/>
          </p:cNvSpPr>
          <p:nvPr>
            <p:ph type="sldImg"/>
          </p:nvPr>
        </p:nvSpPr>
        <p:spPr>
          <a:xfrm>
            <a:off x="1165225" y="692150"/>
            <a:ext cx="4616450" cy="3462338"/>
          </a:xfrm>
          <a:ln/>
        </p:spPr>
      </p:sp>
      <p:sp>
        <p:nvSpPr>
          <p:cNvPr id="182276" name="Rectangle 3"/>
          <p:cNvSpPr>
            <a:spLocks noGrp="1" noChangeArrowheads="1"/>
          </p:cNvSpPr>
          <p:nvPr>
            <p:ph type="body" idx="1"/>
          </p:nvPr>
        </p:nvSpPr>
        <p:spPr>
          <a:xfrm>
            <a:off x="925513" y="4386263"/>
            <a:ext cx="5095875" cy="4154487"/>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CF00252-DFF3-47DC-89A6-9B9E80778B32}" type="slidenum">
              <a:rPr lang="en-US" smtClean="0"/>
              <a:pPr/>
              <a:t>6</a:t>
            </a:fld>
            <a:endParaRPr lang="en-US" smtClean="0"/>
          </a:p>
        </p:txBody>
      </p:sp>
      <p:sp>
        <p:nvSpPr>
          <p:cNvPr id="143363" name="Rectangle 2"/>
          <p:cNvSpPr>
            <a:spLocks noGrp="1" noRot="1" noChangeAspect="1" noChangeArrowheads="1" noTextEdit="1"/>
          </p:cNvSpPr>
          <p:nvPr>
            <p:ph type="sldImg"/>
          </p:nvPr>
        </p:nvSpPr>
        <p:spPr>
          <a:xfrm>
            <a:off x="1165225" y="692150"/>
            <a:ext cx="4616450" cy="3462338"/>
          </a:xfrm>
          <a:ln/>
        </p:spPr>
      </p:sp>
      <p:sp>
        <p:nvSpPr>
          <p:cNvPr id="143364" name="Rectangle 3"/>
          <p:cNvSpPr>
            <a:spLocks noGrp="1" noChangeArrowheads="1"/>
          </p:cNvSpPr>
          <p:nvPr>
            <p:ph type="body" idx="1"/>
          </p:nvPr>
        </p:nvSpPr>
        <p:spPr>
          <a:xfrm>
            <a:off x="925513" y="4386263"/>
            <a:ext cx="5095875" cy="4154487"/>
          </a:xfrm>
          <a:noFill/>
          <a:ln/>
        </p:spPr>
        <p:txBody>
          <a:bodyPr/>
          <a:lstStyle/>
          <a:p>
            <a:r>
              <a:rPr lang="en-US" smtClean="0"/>
              <a:t>The stockpiles must be managed to prevent contamination.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CF00252-DFF3-47DC-89A6-9B9E80778B32}" type="slidenum">
              <a:rPr lang="en-US" smtClean="0"/>
              <a:pPr/>
              <a:t>7</a:t>
            </a:fld>
            <a:endParaRPr lang="en-US" smtClean="0"/>
          </a:p>
        </p:txBody>
      </p:sp>
      <p:sp>
        <p:nvSpPr>
          <p:cNvPr id="143363" name="Rectangle 2"/>
          <p:cNvSpPr>
            <a:spLocks noGrp="1" noRot="1" noChangeAspect="1" noChangeArrowheads="1" noTextEdit="1"/>
          </p:cNvSpPr>
          <p:nvPr>
            <p:ph type="sldImg"/>
          </p:nvPr>
        </p:nvSpPr>
        <p:spPr>
          <a:xfrm>
            <a:off x="1165225" y="692150"/>
            <a:ext cx="4616450" cy="3462338"/>
          </a:xfrm>
          <a:ln/>
        </p:spPr>
      </p:sp>
      <p:sp>
        <p:nvSpPr>
          <p:cNvPr id="143364" name="Rectangle 3"/>
          <p:cNvSpPr>
            <a:spLocks noGrp="1" noChangeArrowheads="1"/>
          </p:cNvSpPr>
          <p:nvPr>
            <p:ph type="body" idx="1"/>
          </p:nvPr>
        </p:nvSpPr>
        <p:spPr>
          <a:xfrm>
            <a:off x="925513" y="4386263"/>
            <a:ext cx="5095875" cy="4154487"/>
          </a:xfrm>
          <a:noFill/>
          <a:ln/>
        </p:spPr>
        <p:txBody>
          <a:bodyPr/>
          <a:lstStyle/>
          <a:p>
            <a:r>
              <a:rPr lang="en-US" smtClean="0"/>
              <a:t>The stockpiles must be managed to prevent contamination.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CF00252-DFF3-47DC-89A6-9B9E80778B32}" type="slidenum">
              <a:rPr lang="en-US" smtClean="0"/>
              <a:pPr/>
              <a:t>8</a:t>
            </a:fld>
            <a:endParaRPr lang="en-US" smtClean="0"/>
          </a:p>
        </p:txBody>
      </p:sp>
      <p:sp>
        <p:nvSpPr>
          <p:cNvPr id="143363" name="Rectangle 2"/>
          <p:cNvSpPr>
            <a:spLocks noGrp="1" noRot="1" noChangeAspect="1" noChangeArrowheads="1" noTextEdit="1"/>
          </p:cNvSpPr>
          <p:nvPr>
            <p:ph type="sldImg"/>
          </p:nvPr>
        </p:nvSpPr>
        <p:spPr>
          <a:xfrm>
            <a:off x="1165225" y="692150"/>
            <a:ext cx="4616450" cy="3462338"/>
          </a:xfrm>
          <a:ln/>
        </p:spPr>
      </p:sp>
      <p:sp>
        <p:nvSpPr>
          <p:cNvPr id="143364" name="Rectangle 3"/>
          <p:cNvSpPr>
            <a:spLocks noGrp="1" noChangeArrowheads="1"/>
          </p:cNvSpPr>
          <p:nvPr>
            <p:ph type="body" idx="1"/>
          </p:nvPr>
        </p:nvSpPr>
        <p:spPr>
          <a:xfrm>
            <a:off x="925513" y="4386263"/>
            <a:ext cx="5095875" cy="4154487"/>
          </a:xfrm>
          <a:noFill/>
          <a:ln/>
        </p:spPr>
        <p:txBody>
          <a:bodyPr/>
          <a:lstStyle/>
          <a:p>
            <a:r>
              <a:rPr lang="en-US" smtClean="0"/>
              <a:t>The stockpiles must be managed to prevent contamination.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CF00252-DFF3-47DC-89A6-9B9E80778B32}" type="slidenum">
              <a:rPr lang="en-US" smtClean="0"/>
              <a:pPr/>
              <a:t>9</a:t>
            </a:fld>
            <a:endParaRPr lang="en-US" smtClean="0"/>
          </a:p>
        </p:txBody>
      </p:sp>
      <p:sp>
        <p:nvSpPr>
          <p:cNvPr id="143363" name="Rectangle 2"/>
          <p:cNvSpPr>
            <a:spLocks noGrp="1" noRot="1" noChangeAspect="1" noChangeArrowheads="1" noTextEdit="1"/>
          </p:cNvSpPr>
          <p:nvPr>
            <p:ph type="sldImg"/>
          </p:nvPr>
        </p:nvSpPr>
        <p:spPr>
          <a:xfrm>
            <a:off x="1165225" y="692150"/>
            <a:ext cx="4616450" cy="3462338"/>
          </a:xfrm>
          <a:ln/>
        </p:spPr>
      </p:sp>
      <p:sp>
        <p:nvSpPr>
          <p:cNvPr id="143364" name="Rectangle 3"/>
          <p:cNvSpPr>
            <a:spLocks noGrp="1" noChangeArrowheads="1"/>
          </p:cNvSpPr>
          <p:nvPr>
            <p:ph type="body" idx="1"/>
          </p:nvPr>
        </p:nvSpPr>
        <p:spPr>
          <a:xfrm>
            <a:off x="925513" y="4386263"/>
            <a:ext cx="5095875" cy="4154487"/>
          </a:xfrm>
          <a:noFill/>
          <a:ln/>
        </p:spPr>
        <p:txBody>
          <a:bodyPr/>
          <a:lstStyle/>
          <a:p>
            <a:r>
              <a:rPr lang="en-US" smtClean="0"/>
              <a:t>The stockpiles must be managed to prevent contamination.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4BF5D0CC-BA6A-49FB-8B73-1AD1D1AF23A0}" type="slidenum">
              <a:rPr lang="en-US" smtClean="0"/>
              <a:pPr/>
              <a:t>10</a:t>
            </a:fld>
            <a:endParaRPr lang="en-US" smtClean="0"/>
          </a:p>
        </p:txBody>
      </p:sp>
      <p:sp>
        <p:nvSpPr>
          <p:cNvPr id="145411" name="Rectangle 2"/>
          <p:cNvSpPr>
            <a:spLocks noGrp="1" noRot="1" noChangeAspect="1" noChangeArrowheads="1" noTextEdit="1"/>
          </p:cNvSpPr>
          <p:nvPr>
            <p:ph type="sldImg"/>
          </p:nvPr>
        </p:nvSpPr>
        <p:spPr>
          <a:xfrm>
            <a:off x="1165225" y="692150"/>
            <a:ext cx="4616450" cy="3462338"/>
          </a:xfrm>
          <a:ln/>
        </p:spPr>
      </p:sp>
      <p:sp>
        <p:nvSpPr>
          <p:cNvPr id="145412" name="Rectangle 3"/>
          <p:cNvSpPr>
            <a:spLocks noGrp="1" noChangeArrowheads="1"/>
          </p:cNvSpPr>
          <p:nvPr>
            <p:ph type="body" idx="1"/>
          </p:nvPr>
        </p:nvSpPr>
        <p:spPr>
          <a:xfrm>
            <a:off x="925513" y="4386263"/>
            <a:ext cx="5095875" cy="4154487"/>
          </a:xfrm>
          <a:noFill/>
          <a:ln/>
        </p:spPr>
        <p:txBody>
          <a:bodyPr/>
          <a:lstStyle/>
          <a:p>
            <a:r>
              <a:rPr lang="en-US" smtClean="0"/>
              <a:t>After the aggregate is processed it is feed into cold feed bins where the exact proportions of the material are controlled.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6354"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35635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8"/>
          <p:cNvSpPr>
            <a:spLocks noGrp="1" noChangeArrowheads="1"/>
          </p:cNvSpPr>
          <p:nvPr>
            <p:ph type="dt" sz="quarter"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0D0751A3-B576-4126-88CF-F2CD70DEC24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FBB21-870B-4C6C-9C5F-0B7029D0BC6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2A4E4D-B358-4155-AEC0-EF79D061A04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B510FE-0554-4398-AD8B-A7227D5FB9C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17D818-0134-417D-892E-8457E44815F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D86230-41F6-464C-8CB9-6586C2688C6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481798-2DFC-4A90-B95F-B21ECACC54BC}" type="slidenum">
              <a:rPr lang="en-US"/>
              <a:pPr>
                <a:defRPr/>
              </a:pPr>
              <a:t>‹#›</a:t>
            </a:fld>
            <a:endParaRPr lang="en-US"/>
          </a:p>
        </p:txBody>
      </p:sp>
      <p:pic>
        <p:nvPicPr>
          <p:cNvPr id="5" name="Picture 21" descr="PPT_background"/>
          <p:cNvPicPr>
            <a:picLocks noChangeAspect="1" noChangeArrowheads="1"/>
          </p:cNvPicPr>
          <p:nvPr userDrawn="1"/>
        </p:nvPicPr>
        <p:blipFill>
          <a:blip r:embed="rId2" cstate="print"/>
          <a:srcRect/>
          <a:stretch>
            <a:fillRect/>
          </a:stretch>
        </p:blipFill>
        <p:spPr bwMode="auto">
          <a:xfrm>
            <a:off x="0" y="5867400"/>
            <a:ext cx="9144000" cy="990600"/>
          </a:xfrm>
          <a:prstGeom prst="rect">
            <a:avLst/>
          </a:prstGeom>
          <a:noFill/>
          <a:ln w="9525">
            <a:noFill/>
            <a:miter lim="800000"/>
            <a:headEnd/>
            <a:tailEnd/>
          </a:ln>
        </p:spPr>
      </p:pic>
      <p:pic>
        <p:nvPicPr>
          <p:cNvPr id="6" name="Picture 1"/>
          <p:cNvPicPr>
            <a:picLocks noChangeAspect="1"/>
          </p:cNvPicPr>
          <p:nvPr userDrawn="1"/>
        </p:nvPicPr>
        <p:blipFill>
          <a:blip r:embed="rId3" cstate="print"/>
          <a:srcRect/>
          <a:stretch>
            <a:fillRect/>
          </a:stretch>
        </p:blipFill>
        <p:spPr bwMode="auto">
          <a:xfrm>
            <a:off x="379413" y="5942013"/>
            <a:ext cx="1906587" cy="796925"/>
          </a:xfrm>
          <a:prstGeom prst="rect">
            <a:avLst/>
          </a:prstGeom>
          <a:noFill/>
          <a:ln w="9525">
            <a:noFill/>
            <a:miter lim="800000"/>
            <a:headEnd/>
            <a:tailEnd/>
          </a:ln>
        </p:spPr>
      </p:pic>
      <p:sp>
        <p:nvSpPr>
          <p:cNvPr id="7" name="TextBox 6"/>
          <p:cNvSpPr txBox="1"/>
          <p:nvPr userDrawn="1"/>
        </p:nvSpPr>
        <p:spPr>
          <a:xfrm>
            <a:off x="3429000" y="6100763"/>
            <a:ext cx="2324100" cy="307975"/>
          </a:xfrm>
          <a:prstGeom prst="rect">
            <a:avLst/>
          </a:prstGeom>
          <a:noFill/>
        </p:spPr>
        <p:txBody>
          <a:bodyPr>
            <a:spAutoFit/>
          </a:bodyPr>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eaLnBrk="1" hangingPunct="1">
              <a:defRPr/>
            </a:pPr>
            <a:r>
              <a:rPr lang="en-US" altLang="en-US" sz="1400" b="1" dirty="0" smtClean="0">
                <a:solidFill>
                  <a:schemeClr val="tx1"/>
                </a:solidFill>
                <a:ea typeface="ＭＳ Ｐゴシック" pitchFamily="-112" charset="-128"/>
              </a:rPr>
              <a:t>AMERICA RIDES ON US</a:t>
            </a:r>
          </a:p>
        </p:txBody>
      </p:sp>
      <p:pic>
        <p:nvPicPr>
          <p:cNvPr id="8" name="Picture 22" descr="C:\Users\Dave\Pictures\Logos\APAI Logo.jpg"/>
          <p:cNvPicPr>
            <a:picLocks noChangeAspect="1" noChangeArrowheads="1"/>
          </p:cNvPicPr>
          <p:nvPr userDrawn="1"/>
        </p:nvPicPr>
        <p:blipFill>
          <a:blip r:embed="rId4" cstate="print"/>
          <a:srcRect/>
          <a:stretch>
            <a:fillRect/>
          </a:stretch>
        </p:blipFill>
        <p:spPr bwMode="auto">
          <a:xfrm>
            <a:off x="6629400" y="5949950"/>
            <a:ext cx="2041525" cy="757238"/>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533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3553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3553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2347FD64-9A7F-4091-B26C-790B7CA1DF7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2.bin"/><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51.w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3"/>
          <p:cNvSpPr>
            <a:spLocks noChangeArrowheads="1" noChangeShapeType="1" noTextEdit="1"/>
          </p:cNvSpPr>
          <p:nvPr/>
        </p:nvSpPr>
        <p:spPr bwMode="auto">
          <a:xfrm>
            <a:off x="1352550" y="1127760"/>
            <a:ext cx="5570220" cy="4038600"/>
          </a:xfrm>
          <a:prstGeom prst="rect">
            <a:avLst/>
          </a:prstGeom>
        </p:spPr>
        <p:txBody>
          <a:bodyPr wrap="none" fromWordArt="1">
            <a:prstTxWarp prst="textDeflateBottom">
              <a:avLst>
                <a:gd name="adj" fmla="val 76472"/>
              </a:avLst>
            </a:prstTxWarp>
            <a:scene3d>
              <a:camera prst="legacyPerspectiveFront">
                <a:rot lat="20099994" lon="20099994" rev="0"/>
              </a:camera>
              <a:lightRig rig="legacyNormal2" dir="t"/>
            </a:scene3d>
            <a:sp3d extrusionH="887400" prstMaterial="legacyMatte">
              <a:extrusionClr>
                <a:srgbClr val="939676"/>
              </a:extrusionClr>
            </a:sp3d>
          </a:bodyPr>
          <a:lstStyle/>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rPr>
              <a:t>Welcome to:</a:t>
            </a:r>
          </a:p>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rPr>
              <a:t>ASPHALT 101</a:t>
            </a:r>
          </a:p>
        </p:txBody>
      </p:sp>
      <p:sp>
        <p:nvSpPr>
          <p:cNvPr id="195588" name="Text Box 4"/>
          <p:cNvSpPr txBox="1">
            <a:spLocks noChangeArrowheads="1"/>
          </p:cNvSpPr>
          <p:nvPr/>
        </p:nvSpPr>
        <p:spPr bwMode="auto">
          <a:xfrm>
            <a:off x="6934200" y="381000"/>
            <a:ext cx="2362200" cy="854075"/>
          </a:xfrm>
          <a:prstGeom prst="rect">
            <a:avLst/>
          </a:prstGeom>
          <a:noFill/>
          <a:ln w="50800">
            <a:noFill/>
            <a:miter lim="800000"/>
            <a:headEnd type="none" w="sm" len="sm"/>
            <a:tailEnd type="none" w="lg" len="med"/>
          </a:ln>
          <a:effectLst>
            <a:outerShdw dist="35921" dir="2700000" algn="ctr" rotWithShape="0">
              <a:schemeClr val="bg2"/>
            </a:outerShdw>
          </a:effectLst>
        </p:spPr>
        <p:txBody>
          <a:bodyPr wrap="square">
            <a:spAutoFit/>
          </a:bodyPr>
          <a:lstStyle/>
          <a:p>
            <a:pPr eaLnBrk="1" hangingPunct="1">
              <a:spcBef>
                <a:spcPct val="50000"/>
              </a:spcBef>
              <a:defRPr/>
            </a:pPr>
            <a:r>
              <a:rPr lang="en-US" sz="2000" dirty="0" smtClean="0">
                <a:latin typeface="Times New Roman" pitchFamily="18" charset="0"/>
              </a:rPr>
              <a:t>Brian Crume</a:t>
            </a:r>
            <a:endParaRPr lang="en-US" sz="2000" dirty="0">
              <a:latin typeface="Times New Roman" pitchFamily="18" charset="0"/>
            </a:endParaRPr>
          </a:p>
          <a:p>
            <a:pPr eaLnBrk="1" hangingPunct="1">
              <a:spcBef>
                <a:spcPct val="50000"/>
              </a:spcBef>
              <a:defRPr/>
            </a:pPr>
            <a:r>
              <a:rPr lang="en-US" sz="2000" dirty="0">
                <a:latin typeface="Times New Roman" pitchFamily="18" charset="0"/>
              </a:rPr>
              <a:t>E &amp; B Paving, Inc.</a:t>
            </a:r>
          </a:p>
        </p:txBody>
      </p:sp>
      <p:pic>
        <p:nvPicPr>
          <p:cNvPr id="6149" name="Picture 5" descr="https://sites.google.com/site/jasonrichmondebpaving/jak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1000"/>
            <a:ext cx="945572" cy="883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PPT_background"/>
          <p:cNvPicPr>
            <a:picLocks noChangeAspect="1" noChangeArrowheads="1"/>
          </p:cNvPicPr>
          <p:nvPr/>
        </p:nvPicPr>
        <p:blipFill>
          <a:blip r:embed="rId4" cstate="print"/>
          <a:srcRect/>
          <a:stretch>
            <a:fillRect/>
          </a:stretch>
        </p:blipFill>
        <p:spPr bwMode="auto">
          <a:xfrm>
            <a:off x="0" y="5867400"/>
            <a:ext cx="9144000" cy="990600"/>
          </a:xfrm>
          <a:prstGeom prst="rect">
            <a:avLst/>
          </a:prstGeom>
          <a:noFill/>
          <a:ln w="9525">
            <a:noFill/>
            <a:miter lim="800000"/>
            <a:headEnd/>
            <a:tailEnd/>
          </a:ln>
        </p:spPr>
      </p:pic>
      <p:pic>
        <p:nvPicPr>
          <p:cNvPr id="11" name="Picture 1"/>
          <p:cNvPicPr>
            <a:picLocks noChangeAspect="1"/>
          </p:cNvPicPr>
          <p:nvPr/>
        </p:nvPicPr>
        <p:blipFill>
          <a:blip r:embed="rId5" cstate="print"/>
          <a:srcRect/>
          <a:stretch>
            <a:fillRect/>
          </a:stretch>
        </p:blipFill>
        <p:spPr bwMode="auto">
          <a:xfrm>
            <a:off x="379413" y="5942013"/>
            <a:ext cx="1906587" cy="796925"/>
          </a:xfrm>
          <a:prstGeom prst="rect">
            <a:avLst/>
          </a:prstGeom>
          <a:noFill/>
          <a:ln w="9525">
            <a:noFill/>
            <a:miter lim="800000"/>
            <a:headEnd/>
            <a:tailEnd/>
          </a:ln>
        </p:spPr>
      </p:pic>
      <p:sp>
        <p:nvSpPr>
          <p:cNvPr id="12" name="TextBox 11"/>
          <p:cNvSpPr txBox="1"/>
          <p:nvPr/>
        </p:nvSpPr>
        <p:spPr>
          <a:xfrm>
            <a:off x="3429000" y="6100763"/>
            <a:ext cx="2324100" cy="307975"/>
          </a:xfrm>
          <a:prstGeom prst="rect">
            <a:avLst/>
          </a:prstGeom>
          <a:noFill/>
        </p:spPr>
        <p:txBody>
          <a:bodyPr>
            <a:spAutoFit/>
          </a:bodyPr>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eaLnBrk="1" hangingPunct="1">
              <a:defRPr/>
            </a:pPr>
            <a:r>
              <a:rPr lang="en-US" altLang="en-US" sz="1400" b="1" dirty="0" smtClean="0">
                <a:ea typeface="ＭＳ Ｐゴシック" pitchFamily="-112" charset="-128"/>
              </a:rPr>
              <a:t>AMERICA RIDES ON US</a:t>
            </a:r>
          </a:p>
        </p:txBody>
      </p:sp>
      <p:pic>
        <p:nvPicPr>
          <p:cNvPr id="13" name="Picture 22" descr="C:\Users\Dave\Pictures\Logos\APAI Logo.jpg"/>
          <p:cNvPicPr>
            <a:picLocks noChangeAspect="1" noChangeArrowheads="1"/>
          </p:cNvPicPr>
          <p:nvPr/>
        </p:nvPicPr>
        <p:blipFill>
          <a:blip r:embed="rId6" cstate="print"/>
          <a:srcRect/>
          <a:stretch>
            <a:fillRect/>
          </a:stretch>
        </p:blipFill>
        <p:spPr bwMode="auto">
          <a:xfrm>
            <a:off x="6629400" y="5949950"/>
            <a:ext cx="2041525" cy="757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Kokomo 6-26-06 014.jpg"/>
          <p:cNvPicPr>
            <a:picLocks noChangeAspect="1"/>
          </p:cNvPicPr>
          <p:nvPr/>
        </p:nvPicPr>
        <p:blipFill>
          <a:blip r:embed="rId3" cstate="print"/>
          <a:srcRect/>
          <a:stretch>
            <a:fillRect/>
          </a:stretch>
        </p:blipFill>
        <p:spPr bwMode="auto">
          <a:xfrm>
            <a:off x="10332" y="0"/>
            <a:ext cx="9144000" cy="6858000"/>
          </a:xfrm>
          <a:prstGeom prst="rect">
            <a:avLst/>
          </a:prstGeom>
          <a:noFill/>
          <a:ln w="9525">
            <a:noFill/>
            <a:miter lim="800000"/>
            <a:headEnd/>
            <a:tailEnd/>
          </a:ln>
        </p:spPr>
      </p:pic>
      <p:sp>
        <p:nvSpPr>
          <p:cNvPr id="247810" name="Rectangle 2"/>
          <p:cNvSpPr>
            <a:spLocks noGrp="1" noChangeArrowheads="1"/>
          </p:cNvSpPr>
          <p:nvPr>
            <p:ph type="title"/>
          </p:nvPr>
        </p:nvSpPr>
        <p:spPr>
          <a:xfrm>
            <a:off x="685800" y="228600"/>
            <a:ext cx="7772400" cy="1143000"/>
          </a:xfrm>
        </p:spPr>
        <p:txBody>
          <a:bodyPr/>
          <a:lstStyle/>
          <a:p>
            <a:pPr eaLnBrk="1" hangingPunct="1">
              <a:defRPr/>
            </a:pPr>
            <a:r>
              <a:rPr lang="en-US" sz="5400" dirty="0" smtClean="0"/>
              <a:t>Cold Feed Bins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VC-028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VC-029F"/>
          <p:cNvPicPr>
            <a:picLocks noChangeAspect="1" noChangeArrowheads="1"/>
          </p:cNvPicPr>
          <p:nvPr/>
        </p:nvPicPr>
        <p:blipFill>
          <a:blip r:embed="rId4" cstate="print"/>
          <a:srcRect/>
          <a:stretch>
            <a:fillRect/>
          </a:stretch>
        </p:blipFill>
        <p:spPr bwMode="auto">
          <a:xfrm>
            <a:off x="-23247" y="0"/>
            <a:ext cx="9144000" cy="6858000"/>
          </a:xfrm>
          <a:prstGeom prst="rect">
            <a:avLst/>
          </a:prstGeom>
          <a:noFill/>
          <a:ln w="9525">
            <a:noFill/>
            <a:miter lim="800000"/>
            <a:headEnd/>
            <a:tailEnd/>
          </a:ln>
        </p:spPr>
      </p:pic>
      <p:sp>
        <p:nvSpPr>
          <p:cNvPr id="253954" name="Rectangle 2"/>
          <p:cNvSpPr>
            <a:spLocks noGrp="1" noChangeArrowheads="1"/>
          </p:cNvSpPr>
          <p:nvPr>
            <p:ph type="title"/>
          </p:nvPr>
        </p:nvSpPr>
        <p:spPr>
          <a:xfrm>
            <a:off x="3352800" y="5257800"/>
            <a:ext cx="4800600" cy="1371600"/>
          </a:xfrm>
        </p:spPr>
        <p:txBody>
          <a:bodyPr/>
          <a:lstStyle/>
          <a:p>
            <a:pPr eaLnBrk="1" hangingPunct="1">
              <a:defRPr/>
            </a:pPr>
            <a:r>
              <a:rPr lang="en-US" dirty="0" smtClean="0"/>
              <a:t>Weigh Bridge </a:t>
            </a:r>
            <a:br>
              <a:rPr lang="en-US" dirty="0" smtClean="0"/>
            </a:br>
            <a:r>
              <a:rPr lang="en-US" dirty="0" smtClean="0"/>
              <a:t>Control</a:t>
            </a:r>
          </a:p>
        </p:txBody>
      </p:sp>
      <p:graphicFrame>
        <p:nvGraphicFramePr>
          <p:cNvPr id="3074" name="Object 3"/>
          <p:cNvGraphicFramePr>
            <a:graphicFrameLocks noChangeAspect="1"/>
          </p:cNvGraphicFramePr>
          <p:nvPr>
            <p:extLst>
              <p:ext uri="{D42A27DB-BD31-4B8C-83A1-F6EECF244321}">
                <p14:modId xmlns:p14="http://schemas.microsoft.com/office/powerpoint/2010/main" val="1706594785"/>
              </p:ext>
            </p:extLst>
          </p:nvPr>
        </p:nvGraphicFramePr>
        <p:xfrm>
          <a:off x="609600" y="3962400"/>
          <a:ext cx="2511425" cy="2514600"/>
        </p:xfrm>
        <a:graphic>
          <a:graphicData uri="http://schemas.openxmlformats.org/presentationml/2006/ole">
            <mc:AlternateContent xmlns:mc="http://schemas.openxmlformats.org/markup-compatibility/2006">
              <mc:Choice xmlns:v="urn:schemas-microsoft-com:vml" Requires="v">
                <p:oleObj spid="_x0000_s3089" name="Clip" r:id="rId5" imgW="858622" imgH="858622" progId="">
                  <p:embed/>
                </p:oleObj>
              </mc:Choice>
              <mc:Fallback>
                <p:oleObj name="Clip" r:id="rId5" imgW="858622" imgH="858622" progId="">
                  <p:embed/>
                  <p:pic>
                    <p:nvPicPr>
                      <p:cNvPr id="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962400"/>
                        <a:ext cx="2511425" cy="251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FT Wayne 6-20-06 00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6323" name="Text Box 2"/>
          <p:cNvSpPr txBox="1">
            <a:spLocks noChangeArrowheads="1"/>
          </p:cNvSpPr>
          <p:nvPr/>
        </p:nvSpPr>
        <p:spPr bwMode="auto">
          <a:xfrm>
            <a:off x="838200" y="304800"/>
            <a:ext cx="7467600" cy="641350"/>
          </a:xfrm>
          <a:prstGeom prst="rect">
            <a:avLst/>
          </a:prstGeom>
          <a:noFill/>
          <a:ln w="9525">
            <a:noFill/>
            <a:miter lim="800000"/>
            <a:headEnd/>
            <a:tailEnd/>
          </a:ln>
        </p:spPr>
        <p:txBody>
          <a:bodyPr>
            <a:spAutoFit/>
          </a:bodyPr>
          <a:lstStyle/>
          <a:p>
            <a:pPr algn="ctr">
              <a:spcBef>
                <a:spcPct val="50000"/>
              </a:spcBef>
            </a:pPr>
            <a:r>
              <a:rPr lang="en-US" sz="3600" b="1" dirty="0">
                <a:solidFill>
                  <a:schemeClr val="tx2"/>
                </a:solidFill>
                <a:latin typeface="Arial" charset="0"/>
              </a:rPr>
              <a:t>Drum </a:t>
            </a:r>
            <a:r>
              <a:rPr lang="en-US" sz="3600" b="1" dirty="0" smtClean="0">
                <a:solidFill>
                  <a:schemeClr val="tx2"/>
                </a:solidFill>
                <a:latin typeface="Arial" charset="0"/>
              </a:rPr>
              <a:t>Mix </a:t>
            </a:r>
            <a:r>
              <a:rPr lang="en-US" sz="3600" b="1" dirty="0">
                <a:solidFill>
                  <a:schemeClr val="tx2"/>
                </a:solidFill>
                <a:latin typeface="Arial" charset="0"/>
              </a:rPr>
              <a:t>Plant</a:t>
            </a:r>
          </a:p>
        </p:txBody>
      </p:sp>
      <p:sp>
        <p:nvSpPr>
          <p:cNvPr id="56324" name="AutoShape 5"/>
          <p:cNvSpPr>
            <a:spLocks noChangeArrowheads="1"/>
          </p:cNvSpPr>
          <p:nvPr/>
        </p:nvSpPr>
        <p:spPr bwMode="auto">
          <a:xfrm>
            <a:off x="3124200" y="1485254"/>
            <a:ext cx="2209800" cy="457200"/>
          </a:xfrm>
          <a:prstGeom prst="wedgeRectCallout">
            <a:avLst>
              <a:gd name="adj1" fmla="val 44334"/>
              <a:gd name="adj2" fmla="val 399996"/>
            </a:avLst>
          </a:prstGeom>
          <a:solidFill>
            <a:schemeClr val="accent1">
              <a:alpha val="50195"/>
            </a:schemeClr>
          </a:solidFill>
          <a:ln w="9525">
            <a:solidFill>
              <a:schemeClr val="tx1"/>
            </a:solidFill>
            <a:miter lim="800000"/>
            <a:headEnd/>
            <a:tailEnd/>
          </a:ln>
        </p:spPr>
        <p:txBody>
          <a:bodyPr/>
          <a:lstStyle/>
          <a:p>
            <a:pPr algn="ctr" eaLnBrk="1" hangingPunct="1"/>
            <a:r>
              <a:rPr lang="en-US" sz="2400" b="1" dirty="0">
                <a:latin typeface="Times New Roman" pitchFamily="18" charset="0"/>
              </a:rPr>
              <a:t>Weigh Bridge</a:t>
            </a:r>
          </a:p>
        </p:txBody>
      </p:sp>
      <p:sp>
        <p:nvSpPr>
          <p:cNvPr id="56325" name="AutoShape 5"/>
          <p:cNvSpPr>
            <a:spLocks noChangeArrowheads="1"/>
          </p:cNvSpPr>
          <p:nvPr/>
        </p:nvSpPr>
        <p:spPr bwMode="auto">
          <a:xfrm>
            <a:off x="6504768" y="3048000"/>
            <a:ext cx="2209800" cy="1219200"/>
          </a:xfrm>
          <a:prstGeom prst="wedgeRectCallout">
            <a:avLst>
              <a:gd name="adj1" fmla="val -79629"/>
              <a:gd name="adj2" fmla="val -58590"/>
            </a:avLst>
          </a:prstGeom>
          <a:solidFill>
            <a:schemeClr val="accent1">
              <a:alpha val="50195"/>
            </a:schemeClr>
          </a:solidFill>
          <a:ln w="9525">
            <a:solidFill>
              <a:schemeClr val="tx1"/>
            </a:solidFill>
            <a:miter lim="800000"/>
            <a:headEnd/>
            <a:tailEnd/>
          </a:ln>
        </p:spPr>
        <p:txBody>
          <a:bodyPr/>
          <a:lstStyle/>
          <a:p>
            <a:pPr algn="ctr">
              <a:spcBef>
                <a:spcPct val="50000"/>
              </a:spcBef>
            </a:pPr>
            <a:r>
              <a:rPr lang="en-US" sz="2400" b="1" dirty="0">
                <a:latin typeface="Arial" charset="0"/>
              </a:rPr>
              <a:t>Aggregate entry point into drum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6" name="Picture 4" descr="plant 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1588"/>
            <a:ext cx="9142412" cy="6856412"/>
          </a:xfrm>
          <a:prstGeom prst="rect">
            <a:avLst/>
          </a:prstGeom>
          <a:noFill/>
          <a:extLst>
            <a:ext uri="{909E8E84-426E-40DD-AFC4-6F175D3DCCD1}">
              <a14:hiddenFill xmlns:a14="http://schemas.microsoft.com/office/drawing/2010/main">
                <a:solidFill>
                  <a:srgbClr val="FFFFFF"/>
                </a:solidFill>
              </a14:hiddenFill>
            </a:ext>
          </a:extLst>
        </p:spPr>
      </p:pic>
      <p:sp>
        <p:nvSpPr>
          <p:cNvPr id="310274" name="Rectangle 2"/>
          <p:cNvSpPr>
            <a:spLocks noGrp="1" noChangeArrowheads="1"/>
          </p:cNvSpPr>
          <p:nvPr>
            <p:ph type="title"/>
          </p:nvPr>
        </p:nvSpPr>
        <p:spPr>
          <a:xfrm>
            <a:off x="5334000" y="228600"/>
            <a:ext cx="3505200" cy="1143000"/>
          </a:xfrm>
        </p:spPr>
        <p:txBody>
          <a:bodyPr/>
          <a:lstStyle/>
          <a:p>
            <a:r>
              <a:rPr lang="en-US" sz="4000">
                <a:solidFill>
                  <a:srgbClr val="0066FF"/>
                </a:solidFill>
              </a:rPr>
              <a:t>Dust Control??</a:t>
            </a:r>
          </a:p>
        </p:txBody>
      </p:sp>
    </p:spTree>
    <p:extLst>
      <p:ext uri="{BB962C8B-B14F-4D97-AF65-F5344CB8AC3E}">
        <p14:creationId xmlns:p14="http://schemas.microsoft.com/office/powerpoint/2010/main" val="1024516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IMG_0329.JPG"/>
          <p:cNvPicPr>
            <a:picLocks noChangeAspect="1"/>
          </p:cNvPicPr>
          <p:nvPr/>
        </p:nvPicPr>
        <p:blipFill>
          <a:blip r:embed="rId3" cstate="print"/>
          <a:srcRect/>
          <a:stretch>
            <a:fillRect/>
          </a:stretch>
        </p:blipFill>
        <p:spPr bwMode="auto">
          <a:xfrm>
            <a:off x="0" y="16790"/>
            <a:ext cx="9144000" cy="6858000"/>
          </a:xfrm>
          <a:prstGeom prst="rect">
            <a:avLst/>
          </a:prstGeom>
          <a:noFill/>
          <a:ln w="9525">
            <a:noFill/>
            <a:miter lim="800000"/>
            <a:headEnd/>
            <a:tailEnd/>
          </a:ln>
        </p:spPr>
      </p:pic>
      <p:sp>
        <p:nvSpPr>
          <p:cNvPr id="258050" name="Rectangle 2"/>
          <p:cNvSpPr>
            <a:spLocks noGrp="1" noChangeArrowheads="1"/>
          </p:cNvSpPr>
          <p:nvPr>
            <p:ph type="title"/>
          </p:nvPr>
        </p:nvSpPr>
        <p:spPr>
          <a:xfrm>
            <a:off x="304800" y="0"/>
            <a:ext cx="8229600" cy="1371600"/>
          </a:xfrm>
        </p:spPr>
        <p:txBody>
          <a:bodyPr/>
          <a:lstStyle/>
          <a:p>
            <a:pPr eaLnBrk="1" hangingPunct="1">
              <a:defRPr/>
            </a:pPr>
            <a:r>
              <a:rPr lang="en-US" dirty="0" smtClean="0"/>
              <a:t>Bag house Dust Collector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4" name="Picture 4" descr="DSC_3667c"/>
          <p:cNvPicPr>
            <a:picLocks noChangeAspect="1" noChangeArrowheads="1"/>
          </p:cNvPicPr>
          <p:nvPr/>
        </p:nvPicPr>
        <p:blipFill>
          <a:blip r:embed="rId3" cstate="print">
            <a:extLst>
              <a:ext uri="{28A0092B-C50C-407E-A947-70E740481C1C}">
                <a14:useLocalDpi xmlns:a14="http://schemas.microsoft.com/office/drawing/2010/main" val="0"/>
              </a:ext>
            </a:extLst>
          </a:blip>
          <a:srcRect r="1131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2322" name="Rectangle 2"/>
          <p:cNvSpPr>
            <a:spLocks noGrp="1" noChangeArrowheads="1"/>
          </p:cNvSpPr>
          <p:nvPr>
            <p:ph type="title"/>
          </p:nvPr>
        </p:nvSpPr>
        <p:spPr>
          <a:xfrm>
            <a:off x="2133600" y="304800"/>
            <a:ext cx="5715000" cy="1371600"/>
          </a:xfrm>
        </p:spPr>
        <p:txBody>
          <a:bodyPr/>
          <a:lstStyle/>
          <a:p>
            <a:r>
              <a:rPr lang="en-US" sz="4000" dirty="0"/>
              <a:t>Bag house Dust Collector</a:t>
            </a:r>
          </a:p>
        </p:txBody>
      </p:sp>
    </p:spTree>
    <p:extLst>
      <p:ext uri="{BB962C8B-B14F-4D97-AF65-F5344CB8AC3E}">
        <p14:creationId xmlns:p14="http://schemas.microsoft.com/office/powerpoint/2010/main" val="1371283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685800" y="1981200"/>
            <a:ext cx="2819400" cy="1446550"/>
          </a:xfrm>
          <a:prstGeom prst="rect">
            <a:avLst/>
          </a:prstGeom>
          <a:noFill/>
          <a:ln w="9525">
            <a:noFill/>
            <a:miter lim="800000"/>
            <a:headEnd/>
            <a:tailEnd/>
          </a:ln>
        </p:spPr>
        <p:txBody>
          <a:bodyPr>
            <a:spAutoFit/>
          </a:bodyPr>
          <a:lstStyle/>
          <a:p>
            <a:pPr algn="ctr">
              <a:spcBef>
                <a:spcPct val="50000"/>
              </a:spcBef>
            </a:pPr>
            <a:r>
              <a:rPr lang="en-US" sz="4400" b="1" dirty="0" smtClean="0">
                <a:solidFill>
                  <a:schemeClr val="tx2"/>
                </a:solidFill>
                <a:latin typeface="Arial" charset="0"/>
              </a:rPr>
              <a:t>Storage Silos</a:t>
            </a:r>
            <a:endParaRPr lang="en-US" sz="4800" b="1" dirty="0">
              <a:solidFill>
                <a:schemeClr val="tx2"/>
              </a:solidFill>
              <a:latin typeface="Arial" charset="0"/>
            </a:endParaRPr>
          </a:p>
        </p:txBody>
      </p:sp>
      <p:pic>
        <p:nvPicPr>
          <p:cNvPr id="64515" name="Picture 3" descr="009_6"/>
          <p:cNvPicPr>
            <a:picLocks noChangeAspect="1" noChangeArrowheads="1"/>
          </p:cNvPicPr>
          <p:nvPr/>
        </p:nvPicPr>
        <p:blipFill rotWithShape="1">
          <a:blip r:embed="rId3" cstate="print"/>
          <a:srcRect l="-553" b="15812"/>
          <a:stretch/>
        </p:blipFill>
        <p:spPr bwMode="auto">
          <a:xfrm>
            <a:off x="4534707" y="0"/>
            <a:ext cx="4609293" cy="57886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VC-017S"/>
          <p:cNvPicPr>
            <a:picLocks noChangeAspect="1" noChangeArrowheads="1"/>
          </p:cNvPicPr>
          <p:nvPr/>
        </p:nvPicPr>
        <p:blipFill>
          <a:blip r:embed="rId2" cstate="print"/>
          <a:srcRect/>
          <a:stretch>
            <a:fillRect/>
          </a:stretch>
        </p:blipFill>
        <p:spPr bwMode="auto">
          <a:xfrm>
            <a:off x="21956" y="9041"/>
            <a:ext cx="9144000" cy="6858000"/>
          </a:xfrm>
          <a:prstGeom prst="rect">
            <a:avLst/>
          </a:prstGeom>
          <a:noFill/>
          <a:ln w="9525">
            <a:noFill/>
            <a:miter lim="800000"/>
            <a:headEnd/>
            <a:tailEnd/>
          </a:ln>
        </p:spPr>
      </p:pic>
      <p:sp>
        <p:nvSpPr>
          <p:cNvPr id="2" name="Title 1"/>
          <p:cNvSpPr>
            <a:spLocks noGrp="1"/>
          </p:cNvSpPr>
          <p:nvPr>
            <p:ph type="title"/>
          </p:nvPr>
        </p:nvSpPr>
        <p:spPr>
          <a:xfrm>
            <a:off x="479156" y="5181600"/>
            <a:ext cx="8229600" cy="1371600"/>
          </a:xfrm>
        </p:spPr>
        <p:txBody>
          <a:bodyPr/>
          <a:lstStyle/>
          <a:p>
            <a:r>
              <a:rPr lang="en-US" dirty="0" smtClean="0">
                <a:solidFill>
                  <a:srgbClr val="FFFF00"/>
                </a:solidFill>
              </a:rPr>
              <a:t>Mix Discharge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descr="IMG_0194.JPG"/>
          <p:cNvPicPr>
            <a:picLocks noChangeAspect="1"/>
          </p:cNvPicPr>
          <p:nvPr/>
        </p:nvPicPr>
        <p:blipFill>
          <a:blip r:embed="rId2" cstate="print"/>
          <a:srcRect/>
          <a:stretch>
            <a:fillRect/>
          </a:stretch>
        </p:blipFill>
        <p:spPr bwMode="auto">
          <a:xfrm>
            <a:off x="20664" y="-11624"/>
            <a:ext cx="9144000" cy="6858000"/>
          </a:xfrm>
          <a:prstGeom prst="rect">
            <a:avLst/>
          </a:prstGeom>
          <a:noFill/>
          <a:ln w="9525">
            <a:noFill/>
            <a:miter lim="800000"/>
            <a:headEnd/>
            <a:tailEnd/>
          </a:ln>
        </p:spPr>
      </p:pic>
      <p:sp>
        <p:nvSpPr>
          <p:cNvPr id="272386" name="Rectangle 2"/>
          <p:cNvSpPr>
            <a:spLocks noGrp="1" noChangeArrowheads="1"/>
          </p:cNvSpPr>
          <p:nvPr>
            <p:ph type="title"/>
          </p:nvPr>
        </p:nvSpPr>
        <p:spPr>
          <a:xfrm>
            <a:off x="533400" y="0"/>
            <a:ext cx="7315200" cy="1219200"/>
          </a:xfrm>
        </p:spPr>
        <p:txBody>
          <a:bodyPr/>
          <a:lstStyle/>
          <a:p>
            <a:pPr eaLnBrk="1" hangingPunct="1">
              <a:defRPr/>
            </a:pPr>
            <a:r>
              <a:rPr lang="en-US" dirty="0" smtClean="0"/>
              <a:t>Scales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ctrTitle" sz="quarter" idx="4294967295"/>
          </p:nvPr>
        </p:nvSpPr>
        <p:spPr>
          <a:xfrm>
            <a:off x="0" y="1447800"/>
            <a:ext cx="5943600" cy="1143000"/>
          </a:xfrm>
        </p:spPr>
        <p:txBody>
          <a:bodyPr/>
          <a:lstStyle/>
          <a:p>
            <a:pPr eaLnBrk="1" hangingPunct="1">
              <a:defRPr/>
            </a:pPr>
            <a:r>
              <a:rPr lang="en-US" sz="6000" dirty="0" smtClean="0"/>
              <a:t>HMA Plant Operation</a:t>
            </a:r>
          </a:p>
        </p:txBody>
      </p:sp>
      <p:grpSp>
        <p:nvGrpSpPr>
          <p:cNvPr id="44035" name="Group 3"/>
          <p:cNvGrpSpPr>
            <a:grpSpLocks/>
          </p:cNvGrpSpPr>
          <p:nvPr/>
        </p:nvGrpSpPr>
        <p:grpSpPr bwMode="auto">
          <a:xfrm>
            <a:off x="5257800" y="2852738"/>
            <a:ext cx="3048000" cy="2862262"/>
            <a:chOff x="3483" y="1557"/>
            <a:chExt cx="1450" cy="1159"/>
          </a:xfrm>
        </p:grpSpPr>
        <p:sp>
          <p:nvSpPr>
            <p:cNvPr id="44036" name="Rectangle 4"/>
            <p:cNvSpPr>
              <a:spLocks noChangeArrowheads="1"/>
            </p:cNvSpPr>
            <p:nvPr/>
          </p:nvSpPr>
          <p:spPr bwMode="auto">
            <a:xfrm>
              <a:off x="3987" y="1751"/>
              <a:ext cx="469" cy="548"/>
            </a:xfrm>
            <a:prstGeom prst="rect">
              <a:avLst/>
            </a:prstGeom>
            <a:solidFill>
              <a:srgbClr val="A0A0A0"/>
            </a:solidFill>
            <a:ln w="12700">
              <a:solidFill>
                <a:srgbClr val="000000"/>
              </a:solidFill>
              <a:miter lim="800000"/>
              <a:headEnd/>
              <a:tailEnd/>
            </a:ln>
          </p:spPr>
          <p:txBody>
            <a:bodyPr wrap="none" anchor="ctr"/>
            <a:lstStyle/>
            <a:p>
              <a:endParaRPr lang="en-US"/>
            </a:p>
          </p:txBody>
        </p:sp>
        <p:sp>
          <p:nvSpPr>
            <p:cNvPr id="44037" name="Rectangle 5"/>
            <p:cNvSpPr>
              <a:spLocks noChangeArrowheads="1"/>
            </p:cNvSpPr>
            <p:nvPr/>
          </p:nvSpPr>
          <p:spPr bwMode="auto">
            <a:xfrm>
              <a:off x="4401" y="1769"/>
              <a:ext cx="44" cy="511"/>
            </a:xfrm>
            <a:prstGeom prst="rect">
              <a:avLst/>
            </a:prstGeom>
            <a:noFill/>
            <a:ln w="12700">
              <a:solidFill>
                <a:srgbClr val="000000"/>
              </a:solidFill>
              <a:miter lim="800000"/>
              <a:headEnd/>
              <a:tailEnd/>
            </a:ln>
          </p:spPr>
          <p:txBody>
            <a:bodyPr wrap="none" anchor="ctr"/>
            <a:lstStyle/>
            <a:p>
              <a:endParaRPr lang="en-US"/>
            </a:p>
          </p:txBody>
        </p:sp>
        <p:sp>
          <p:nvSpPr>
            <p:cNvPr id="44038" name="Rectangle 6"/>
            <p:cNvSpPr>
              <a:spLocks noChangeArrowheads="1"/>
            </p:cNvSpPr>
            <p:nvPr/>
          </p:nvSpPr>
          <p:spPr bwMode="auto">
            <a:xfrm>
              <a:off x="4334" y="1769"/>
              <a:ext cx="43" cy="511"/>
            </a:xfrm>
            <a:prstGeom prst="rect">
              <a:avLst/>
            </a:prstGeom>
            <a:noFill/>
            <a:ln w="12700">
              <a:solidFill>
                <a:srgbClr val="000000"/>
              </a:solidFill>
              <a:miter lim="800000"/>
              <a:headEnd/>
              <a:tailEnd/>
            </a:ln>
          </p:spPr>
          <p:txBody>
            <a:bodyPr wrap="none" anchor="ctr"/>
            <a:lstStyle/>
            <a:p>
              <a:endParaRPr lang="en-US"/>
            </a:p>
          </p:txBody>
        </p:sp>
        <p:sp>
          <p:nvSpPr>
            <p:cNvPr id="44039" name="Rectangle 7"/>
            <p:cNvSpPr>
              <a:spLocks noChangeArrowheads="1"/>
            </p:cNvSpPr>
            <p:nvPr/>
          </p:nvSpPr>
          <p:spPr bwMode="auto">
            <a:xfrm>
              <a:off x="4267" y="1769"/>
              <a:ext cx="44" cy="511"/>
            </a:xfrm>
            <a:prstGeom prst="rect">
              <a:avLst/>
            </a:prstGeom>
            <a:noFill/>
            <a:ln w="12700">
              <a:solidFill>
                <a:srgbClr val="000000"/>
              </a:solidFill>
              <a:miter lim="800000"/>
              <a:headEnd/>
              <a:tailEnd/>
            </a:ln>
          </p:spPr>
          <p:txBody>
            <a:bodyPr wrap="none" anchor="ctr"/>
            <a:lstStyle/>
            <a:p>
              <a:endParaRPr lang="en-US"/>
            </a:p>
          </p:txBody>
        </p:sp>
        <p:sp>
          <p:nvSpPr>
            <p:cNvPr id="44040" name="Rectangle 8"/>
            <p:cNvSpPr>
              <a:spLocks noChangeArrowheads="1"/>
            </p:cNvSpPr>
            <p:nvPr/>
          </p:nvSpPr>
          <p:spPr bwMode="auto">
            <a:xfrm>
              <a:off x="4200" y="1769"/>
              <a:ext cx="45" cy="511"/>
            </a:xfrm>
            <a:prstGeom prst="rect">
              <a:avLst/>
            </a:prstGeom>
            <a:noFill/>
            <a:ln w="12700">
              <a:solidFill>
                <a:srgbClr val="000000"/>
              </a:solidFill>
              <a:miter lim="800000"/>
              <a:headEnd/>
              <a:tailEnd/>
            </a:ln>
          </p:spPr>
          <p:txBody>
            <a:bodyPr wrap="none" anchor="ctr"/>
            <a:lstStyle/>
            <a:p>
              <a:endParaRPr lang="en-US"/>
            </a:p>
          </p:txBody>
        </p:sp>
        <p:sp>
          <p:nvSpPr>
            <p:cNvPr id="44041" name="Rectangle 9"/>
            <p:cNvSpPr>
              <a:spLocks noChangeArrowheads="1"/>
            </p:cNvSpPr>
            <p:nvPr/>
          </p:nvSpPr>
          <p:spPr bwMode="auto">
            <a:xfrm>
              <a:off x="4133" y="1769"/>
              <a:ext cx="43" cy="511"/>
            </a:xfrm>
            <a:prstGeom prst="rect">
              <a:avLst/>
            </a:prstGeom>
            <a:noFill/>
            <a:ln w="12700">
              <a:solidFill>
                <a:srgbClr val="000000"/>
              </a:solidFill>
              <a:miter lim="800000"/>
              <a:headEnd/>
              <a:tailEnd/>
            </a:ln>
          </p:spPr>
          <p:txBody>
            <a:bodyPr wrap="none" anchor="ctr"/>
            <a:lstStyle/>
            <a:p>
              <a:endParaRPr lang="en-US"/>
            </a:p>
          </p:txBody>
        </p:sp>
        <p:sp>
          <p:nvSpPr>
            <p:cNvPr id="44042" name="Rectangle 10"/>
            <p:cNvSpPr>
              <a:spLocks noChangeArrowheads="1"/>
            </p:cNvSpPr>
            <p:nvPr/>
          </p:nvSpPr>
          <p:spPr bwMode="auto">
            <a:xfrm>
              <a:off x="4066" y="1769"/>
              <a:ext cx="45" cy="511"/>
            </a:xfrm>
            <a:prstGeom prst="rect">
              <a:avLst/>
            </a:prstGeom>
            <a:noFill/>
            <a:ln w="12700">
              <a:solidFill>
                <a:srgbClr val="000000"/>
              </a:solidFill>
              <a:miter lim="800000"/>
              <a:headEnd/>
              <a:tailEnd/>
            </a:ln>
          </p:spPr>
          <p:txBody>
            <a:bodyPr wrap="none" anchor="ctr"/>
            <a:lstStyle/>
            <a:p>
              <a:endParaRPr lang="en-US"/>
            </a:p>
          </p:txBody>
        </p:sp>
        <p:sp>
          <p:nvSpPr>
            <p:cNvPr id="44043" name="Rectangle 11"/>
            <p:cNvSpPr>
              <a:spLocks noChangeArrowheads="1"/>
            </p:cNvSpPr>
            <p:nvPr/>
          </p:nvSpPr>
          <p:spPr bwMode="auto">
            <a:xfrm>
              <a:off x="3999" y="1769"/>
              <a:ext cx="44" cy="511"/>
            </a:xfrm>
            <a:prstGeom prst="rect">
              <a:avLst/>
            </a:prstGeom>
            <a:noFill/>
            <a:ln w="12700">
              <a:solidFill>
                <a:srgbClr val="000000"/>
              </a:solidFill>
              <a:miter lim="800000"/>
              <a:headEnd/>
              <a:tailEnd/>
            </a:ln>
          </p:spPr>
          <p:txBody>
            <a:bodyPr wrap="none" anchor="ctr"/>
            <a:lstStyle/>
            <a:p>
              <a:endParaRPr lang="en-US"/>
            </a:p>
          </p:txBody>
        </p:sp>
        <p:sp>
          <p:nvSpPr>
            <p:cNvPr id="44044" name="Rectangle 12"/>
            <p:cNvSpPr>
              <a:spLocks noChangeArrowheads="1"/>
            </p:cNvSpPr>
            <p:nvPr/>
          </p:nvSpPr>
          <p:spPr bwMode="auto">
            <a:xfrm>
              <a:off x="3981" y="1735"/>
              <a:ext cx="482" cy="4"/>
            </a:xfrm>
            <a:prstGeom prst="rect">
              <a:avLst/>
            </a:prstGeom>
            <a:solidFill>
              <a:srgbClr val="000000"/>
            </a:solidFill>
            <a:ln w="12700">
              <a:solidFill>
                <a:srgbClr val="000000"/>
              </a:solidFill>
              <a:miter lim="800000"/>
              <a:headEnd/>
              <a:tailEnd/>
            </a:ln>
          </p:spPr>
          <p:txBody>
            <a:bodyPr wrap="none" anchor="ctr"/>
            <a:lstStyle/>
            <a:p>
              <a:endParaRPr lang="en-US"/>
            </a:p>
          </p:txBody>
        </p:sp>
        <p:sp>
          <p:nvSpPr>
            <p:cNvPr id="44045" name="Rectangle 13"/>
            <p:cNvSpPr>
              <a:spLocks noChangeArrowheads="1"/>
            </p:cNvSpPr>
            <p:nvPr/>
          </p:nvSpPr>
          <p:spPr bwMode="auto">
            <a:xfrm>
              <a:off x="3981" y="1722"/>
              <a:ext cx="482" cy="2"/>
            </a:xfrm>
            <a:prstGeom prst="rect">
              <a:avLst/>
            </a:prstGeom>
            <a:solidFill>
              <a:srgbClr val="000000"/>
            </a:solidFill>
            <a:ln w="12700">
              <a:solidFill>
                <a:srgbClr val="000000"/>
              </a:solidFill>
              <a:miter lim="800000"/>
              <a:headEnd/>
              <a:tailEnd/>
            </a:ln>
          </p:spPr>
          <p:txBody>
            <a:bodyPr wrap="none" anchor="ctr"/>
            <a:lstStyle/>
            <a:p>
              <a:endParaRPr lang="en-US"/>
            </a:p>
          </p:txBody>
        </p:sp>
        <p:sp>
          <p:nvSpPr>
            <p:cNvPr id="44046" name="Rectangle 14"/>
            <p:cNvSpPr>
              <a:spLocks noChangeArrowheads="1"/>
            </p:cNvSpPr>
            <p:nvPr/>
          </p:nvSpPr>
          <p:spPr bwMode="auto">
            <a:xfrm>
              <a:off x="3981" y="1677"/>
              <a:ext cx="482" cy="33"/>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047" name="Rectangle 15"/>
            <p:cNvSpPr>
              <a:spLocks noChangeArrowheads="1"/>
            </p:cNvSpPr>
            <p:nvPr/>
          </p:nvSpPr>
          <p:spPr bwMode="auto">
            <a:xfrm>
              <a:off x="4467" y="1818"/>
              <a:ext cx="58" cy="404"/>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048" name="Freeform 16"/>
            <p:cNvSpPr>
              <a:spLocks/>
            </p:cNvSpPr>
            <p:nvPr/>
          </p:nvSpPr>
          <p:spPr bwMode="auto">
            <a:xfrm>
              <a:off x="4531" y="1846"/>
              <a:ext cx="77" cy="515"/>
            </a:xfrm>
            <a:custGeom>
              <a:avLst/>
              <a:gdLst>
                <a:gd name="T0" fmla="*/ 0 w 77"/>
                <a:gd name="T1" fmla="*/ 0 h 515"/>
                <a:gd name="T2" fmla="*/ 76 w 77"/>
                <a:gd name="T3" fmla="*/ 0 h 515"/>
                <a:gd name="T4" fmla="*/ 76 w 77"/>
                <a:gd name="T5" fmla="*/ 514 h 515"/>
                <a:gd name="T6" fmla="*/ 52 w 77"/>
                <a:gd name="T7" fmla="*/ 514 h 515"/>
                <a:gd name="T8" fmla="*/ 52 w 77"/>
                <a:gd name="T9" fmla="*/ 172 h 515"/>
                <a:gd name="T10" fmla="*/ 0 w 77"/>
                <a:gd name="T11" fmla="*/ 172 h 515"/>
                <a:gd name="T12" fmla="*/ 0 w 77"/>
                <a:gd name="T13" fmla="*/ 0 h 515"/>
                <a:gd name="T14" fmla="*/ 0 60000 65536"/>
                <a:gd name="T15" fmla="*/ 0 60000 65536"/>
                <a:gd name="T16" fmla="*/ 0 60000 65536"/>
                <a:gd name="T17" fmla="*/ 0 60000 65536"/>
                <a:gd name="T18" fmla="*/ 0 60000 65536"/>
                <a:gd name="T19" fmla="*/ 0 60000 65536"/>
                <a:gd name="T20" fmla="*/ 0 60000 65536"/>
                <a:gd name="T21" fmla="*/ 0 w 77"/>
                <a:gd name="T22" fmla="*/ 0 h 515"/>
                <a:gd name="T23" fmla="*/ 77 w 77"/>
                <a:gd name="T24" fmla="*/ 515 h 5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515">
                  <a:moveTo>
                    <a:pt x="0" y="0"/>
                  </a:moveTo>
                  <a:lnTo>
                    <a:pt x="76" y="0"/>
                  </a:lnTo>
                  <a:lnTo>
                    <a:pt x="76" y="514"/>
                  </a:lnTo>
                  <a:lnTo>
                    <a:pt x="52" y="514"/>
                  </a:lnTo>
                  <a:lnTo>
                    <a:pt x="52" y="172"/>
                  </a:lnTo>
                  <a:lnTo>
                    <a:pt x="0" y="172"/>
                  </a:lnTo>
                  <a:lnTo>
                    <a:pt x="0" y="0"/>
                  </a:lnTo>
                </a:path>
              </a:pathLst>
            </a:custGeom>
            <a:solidFill>
              <a:srgbClr val="C0C0C0"/>
            </a:solidFill>
            <a:ln w="12700" cap="rnd">
              <a:solidFill>
                <a:srgbClr val="000000"/>
              </a:solidFill>
              <a:round/>
              <a:headEnd/>
              <a:tailEnd/>
            </a:ln>
          </p:spPr>
          <p:txBody>
            <a:bodyPr/>
            <a:lstStyle/>
            <a:p>
              <a:endParaRPr lang="en-US"/>
            </a:p>
          </p:txBody>
        </p:sp>
        <p:sp>
          <p:nvSpPr>
            <p:cNvPr id="44049" name="Rectangle 17"/>
            <p:cNvSpPr>
              <a:spLocks noChangeArrowheads="1"/>
            </p:cNvSpPr>
            <p:nvPr/>
          </p:nvSpPr>
          <p:spPr bwMode="auto">
            <a:xfrm>
              <a:off x="3902" y="2033"/>
              <a:ext cx="75" cy="179"/>
            </a:xfrm>
            <a:prstGeom prst="rect">
              <a:avLst/>
            </a:prstGeom>
            <a:solidFill>
              <a:srgbClr val="404040"/>
            </a:solidFill>
            <a:ln w="12700">
              <a:solidFill>
                <a:srgbClr val="000000"/>
              </a:solidFill>
              <a:miter lim="800000"/>
              <a:headEnd/>
              <a:tailEnd/>
            </a:ln>
          </p:spPr>
          <p:txBody>
            <a:bodyPr wrap="none" anchor="ctr"/>
            <a:lstStyle/>
            <a:p>
              <a:endParaRPr lang="en-US"/>
            </a:p>
          </p:txBody>
        </p:sp>
        <p:sp>
          <p:nvSpPr>
            <p:cNvPr id="44050" name="Rectangle 18"/>
            <p:cNvSpPr>
              <a:spLocks noChangeArrowheads="1"/>
            </p:cNvSpPr>
            <p:nvPr/>
          </p:nvSpPr>
          <p:spPr bwMode="auto">
            <a:xfrm flipH="1">
              <a:off x="3912" y="1596"/>
              <a:ext cx="1" cy="430"/>
            </a:xfrm>
            <a:prstGeom prst="rect">
              <a:avLst/>
            </a:prstGeom>
            <a:solidFill>
              <a:srgbClr val="C0C0C0"/>
            </a:solidFill>
            <a:ln w="12700">
              <a:noFill/>
              <a:miter lim="800000"/>
              <a:headEnd/>
              <a:tailEnd/>
            </a:ln>
          </p:spPr>
          <p:txBody>
            <a:bodyPr wrap="none" anchor="ctr"/>
            <a:lstStyle/>
            <a:p>
              <a:endParaRPr lang="en-US"/>
            </a:p>
          </p:txBody>
        </p:sp>
        <p:sp>
          <p:nvSpPr>
            <p:cNvPr id="44051" name="Rectangle 19"/>
            <p:cNvSpPr>
              <a:spLocks noChangeArrowheads="1"/>
            </p:cNvSpPr>
            <p:nvPr/>
          </p:nvSpPr>
          <p:spPr bwMode="auto">
            <a:xfrm flipH="1">
              <a:off x="3912" y="1596"/>
              <a:ext cx="2" cy="430"/>
            </a:xfrm>
            <a:prstGeom prst="rect">
              <a:avLst/>
            </a:prstGeom>
            <a:solidFill>
              <a:srgbClr val="C0C0C0"/>
            </a:solidFill>
            <a:ln w="12700">
              <a:noFill/>
              <a:miter lim="800000"/>
              <a:headEnd/>
              <a:tailEnd/>
            </a:ln>
          </p:spPr>
          <p:txBody>
            <a:bodyPr wrap="none" anchor="ctr"/>
            <a:lstStyle/>
            <a:p>
              <a:endParaRPr lang="en-US"/>
            </a:p>
          </p:txBody>
        </p:sp>
        <p:sp>
          <p:nvSpPr>
            <p:cNvPr id="44052" name="Rectangle 20"/>
            <p:cNvSpPr>
              <a:spLocks noChangeArrowheads="1"/>
            </p:cNvSpPr>
            <p:nvPr/>
          </p:nvSpPr>
          <p:spPr bwMode="auto">
            <a:xfrm flipH="1">
              <a:off x="3913" y="1596"/>
              <a:ext cx="2" cy="430"/>
            </a:xfrm>
            <a:prstGeom prst="rect">
              <a:avLst/>
            </a:prstGeom>
            <a:solidFill>
              <a:srgbClr val="C0C0C0"/>
            </a:solidFill>
            <a:ln w="12700">
              <a:noFill/>
              <a:miter lim="800000"/>
              <a:headEnd/>
              <a:tailEnd/>
            </a:ln>
          </p:spPr>
          <p:txBody>
            <a:bodyPr wrap="none" anchor="ctr"/>
            <a:lstStyle/>
            <a:p>
              <a:endParaRPr lang="en-US"/>
            </a:p>
          </p:txBody>
        </p:sp>
        <p:sp>
          <p:nvSpPr>
            <p:cNvPr id="44053" name="Rectangle 21"/>
            <p:cNvSpPr>
              <a:spLocks noChangeArrowheads="1"/>
            </p:cNvSpPr>
            <p:nvPr/>
          </p:nvSpPr>
          <p:spPr bwMode="auto">
            <a:xfrm flipH="1">
              <a:off x="3913" y="1596"/>
              <a:ext cx="2" cy="430"/>
            </a:xfrm>
            <a:prstGeom prst="rect">
              <a:avLst/>
            </a:prstGeom>
            <a:solidFill>
              <a:srgbClr val="C0C0C0"/>
            </a:solidFill>
            <a:ln w="12700">
              <a:noFill/>
              <a:miter lim="800000"/>
              <a:headEnd/>
              <a:tailEnd/>
            </a:ln>
          </p:spPr>
          <p:txBody>
            <a:bodyPr wrap="none" anchor="ctr"/>
            <a:lstStyle/>
            <a:p>
              <a:endParaRPr lang="en-US"/>
            </a:p>
          </p:txBody>
        </p:sp>
        <p:sp>
          <p:nvSpPr>
            <p:cNvPr id="44054" name="Rectangle 22"/>
            <p:cNvSpPr>
              <a:spLocks noChangeArrowheads="1"/>
            </p:cNvSpPr>
            <p:nvPr/>
          </p:nvSpPr>
          <p:spPr bwMode="auto">
            <a:xfrm flipH="1">
              <a:off x="3914" y="1596"/>
              <a:ext cx="2" cy="430"/>
            </a:xfrm>
            <a:prstGeom prst="rect">
              <a:avLst/>
            </a:prstGeom>
            <a:solidFill>
              <a:srgbClr val="C0C0C0"/>
            </a:solidFill>
            <a:ln w="12700">
              <a:noFill/>
              <a:miter lim="800000"/>
              <a:headEnd/>
              <a:tailEnd/>
            </a:ln>
          </p:spPr>
          <p:txBody>
            <a:bodyPr wrap="none" anchor="ctr"/>
            <a:lstStyle/>
            <a:p>
              <a:endParaRPr lang="en-US"/>
            </a:p>
          </p:txBody>
        </p:sp>
        <p:sp>
          <p:nvSpPr>
            <p:cNvPr id="44055" name="Rectangle 23"/>
            <p:cNvSpPr>
              <a:spLocks noChangeArrowheads="1"/>
            </p:cNvSpPr>
            <p:nvPr/>
          </p:nvSpPr>
          <p:spPr bwMode="auto">
            <a:xfrm flipH="1">
              <a:off x="3915" y="1596"/>
              <a:ext cx="2" cy="430"/>
            </a:xfrm>
            <a:prstGeom prst="rect">
              <a:avLst/>
            </a:prstGeom>
            <a:solidFill>
              <a:srgbClr val="C0C0C0"/>
            </a:solidFill>
            <a:ln w="12700">
              <a:noFill/>
              <a:miter lim="800000"/>
              <a:headEnd/>
              <a:tailEnd/>
            </a:ln>
          </p:spPr>
          <p:txBody>
            <a:bodyPr wrap="none" anchor="ctr"/>
            <a:lstStyle/>
            <a:p>
              <a:endParaRPr lang="en-US"/>
            </a:p>
          </p:txBody>
        </p:sp>
        <p:sp>
          <p:nvSpPr>
            <p:cNvPr id="44056" name="Rectangle 24"/>
            <p:cNvSpPr>
              <a:spLocks noChangeArrowheads="1"/>
            </p:cNvSpPr>
            <p:nvPr/>
          </p:nvSpPr>
          <p:spPr bwMode="auto">
            <a:xfrm flipH="1">
              <a:off x="3916" y="1596"/>
              <a:ext cx="1" cy="430"/>
            </a:xfrm>
            <a:prstGeom prst="rect">
              <a:avLst/>
            </a:prstGeom>
            <a:solidFill>
              <a:srgbClr val="C0C0C0"/>
            </a:solidFill>
            <a:ln w="12700">
              <a:noFill/>
              <a:miter lim="800000"/>
              <a:headEnd/>
              <a:tailEnd/>
            </a:ln>
          </p:spPr>
          <p:txBody>
            <a:bodyPr wrap="none" anchor="ctr"/>
            <a:lstStyle/>
            <a:p>
              <a:endParaRPr lang="en-US"/>
            </a:p>
          </p:txBody>
        </p:sp>
        <p:sp>
          <p:nvSpPr>
            <p:cNvPr id="44057" name="Rectangle 25"/>
            <p:cNvSpPr>
              <a:spLocks noChangeArrowheads="1"/>
            </p:cNvSpPr>
            <p:nvPr/>
          </p:nvSpPr>
          <p:spPr bwMode="auto">
            <a:xfrm flipH="1">
              <a:off x="3916" y="1596"/>
              <a:ext cx="2" cy="430"/>
            </a:xfrm>
            <a:prstGeom prst="rect">
              <a:avLst/>
            </a:prstGeom>
            <a:solidFill>
              <a:srgbClr val="C0C0C0"/>
            </a:solidFill>
            <a:ln w="12700">
              <a:noFill/>
              <a:miter lim="800000"/>
              <a:headEnd/>
              <a:tailEnd/>
            </a:ln>
          </p:spPr>
          <p:txBody>
            <a:bodyPr wrap="none" anchor="ctr"/>
            <a:lstStyle/>
            <a:p>
              <a:endParaRPr lang="en-US"/>
            </a:p>
          </p:txBody>
        </p:sp>
        <p:sp>
          <p:nvSpPr>
            <p:cNvPr id="44058" name="Rectangle 26"/>
            <p:cNvSpPr>
              <a:spLocks noChangeArrowheads="1"/>
            </p:cNvSpPr>
            <p:nvPr/>
          </p:nvSpPr>
          <p:spPr bwMode="auto">
            <a:xfrm flipH="1">
              <a:off x="3917" y="1596"/>
              <a:ext cx="2" cy="430"/>
            </a:xfrm>
            <a:prstGeom prst="rect">
              <a:avLst/>
            </a:prstGeom>
            <a:solidFill>
              <a:srgbClr val="C0C0C0"/>
            </a:solidFill>
            <a:ln w="12700">
              <a:noFill/>
              <a:miter lim="800000"/>
              <a:headEnd/>
              <a:tailEnd/>
            </a:ln>
          </p:spPr>
          <p:txBody>
            <a:bodyPr wrap="none" anchor="ctr"/>
            <a:lstStyle/>
            <a:p>
              <a:endParaRPr lang="en-US"/>
            </a:p>
          </p:txBody>
        </p:sp>
        <p:sp>
          <p:nvSpPr>
            <p:cNvPr id="44059" name="Rectangle 27"/>
            <p:cNvSpPr>
              <a:spLocks noChangeArrowheads="1"/>
            </p:cNvSpPr>
            <p:nvPr/>
          </p:nvSpPr>
          <p:spPr bwMode="auto">
            <a:xfrm flipH="1">
              <a:off x="3917" y="1596"/>
              <a:ext cx="2" cy="430"/>
            </a:xfrm>
            <a:prstGeom prst="rect">
              <a:avLst/>
            </a:prstGeom>
            <a:solidFill>
              <a:srgbClr val="D0D0D0"/>
            </a:solidFill>
            <a:ln w="12700">
              <a:noFill/>
              <a:miter lim="800000"/>
              <a:headEnd/>
              <a:tailEnd/>
            </a:ln>
          </p:spPr>
          <p:txBody>
            <a:bodyPr wrap="none" anchor="ctr"/>
            <a:lstStyle/>
            <a:p>
              <a:endParaRPr lang="en-US"/>
            </a:p>
          </p:txBody>
        </p:sp>
        <p:sp>
          <p:nvSpPr>
            <p:cNvPr id="44060" name="Rectangle 28"/>
            <p:cNvSpPr>
              <a:spLocks noChangeArrowheads="1"/>
            </p:cNvSpPr>
            <p:nvPr/>
          </p:nvSpPr>
          <p:spPr bwMode="auto">
            <a:xfrm flipH="1">
              <a:off x="3919" y="1596"/>
              <a:ext cx="1" cy="430"/>
            </a:xfrm>
            <a:prstGeom prst="rect">
              <a:avLst/>
            </a:prstGeom>
            <a:solidFill>
              <a:srgbClr val="D0D0D0"/>
            </a:solidFill>
            <a:ln w="12700">
              <a:noFill/>
              <a:miter lim="800000"/>
              <a:headEnd/>
              <a:tailEnd/>
            </a:ln>
          </p:spPr>
          <p:txBody>
            <a:bodyPr wrap="none" anchor="ctr"/>
            <a:lstStyle/>
            <a:p>
              <a:endParaRPr lang="en-US"/>
            </a:p>
          </p:txBody>
        </p:sp>
        <p:sp>
          <p:nvSpPr>
            <p:cNvPr id="44061" name="Rectangle 29"/>
            <p:cNvSpPr>
              <a:spLocks noChangeArrowheads="1"/>
            </p:cNvSpPr>
            <p:nvPr/>
          </p:nvSpPr>
          <p:spPr bwMode="auto">
            <a:xfrm flipH="1">
              <a:off x="3919" y="1596"/>
              <a:ext cx="2" cy="430"/>
            </a:xfrm>
            <a:prstGeom prst="rect">
              <a:avLst/>
            </a:prstGeom>
            <a:solidFill>
              <a:srgbClr val="D0D0D0"/>
            </a:solidFill>
            <a:ln w="12700">
              <a:noFill/>
              <a:miter lim="800000"/>
              <a:headEnd/>
              <a:tailEnd/>
            </a:ln>
          </p:spPr>
          <p:txBody>
            <a:bodyPr wrap="none" anchor="ctr"/>
            <a:lstStyle/>
            <a:p>
              <a:endParaRPr lang="en-US"/>
            </a:p>
          </p:txBody>
        </p:sp>
        <p:sp>
          <p:nvSpPr>
            <p:cNvPr id="44062" name="Rectangle 30"/>
            <p:cNvSpPr>
              <a:spLocks noChangeArrowheads="1"/>
            </p:cNvSpPr>
            <p:nvPr/>
          </p:nvSpPr>
          <p:spPr bwMode="auto">
            <a:xfrm flipH="1">
              <a:off x="3920" y="1596"/>
              <a:ext cx="2" cy="430"/>
            </a:xfrm>
            <a:prstGeom prst="rect">
              <a:avLst/>
            </a:prstGeom>
            <a:solidFill>
              <a:srgbClr val="E0E0E0"/>
            </a:solidFill>
            <a:ln w="12700">
              <a:noFill/>
              <a:miter lim="800000"/>
              <a:headEnd/>
              <a:tailEnd/>
            </a:ln>
          </p:spPr>
          <p:txBody>
            <a:bodyPr wrap="none" anchor="ctr"/>
            <a:lstStyle/>
            <a:p>
              <a:endParaRPr lang="en-US"/>
            </a:p>
          </p:txBody>
        </p:sp>
        <p:sp>
          <p:nvSpPr>
            <p:cNvPr id="44063" name="Rectangle 31"/>
            <p:cNvSpPr>
              <a:spLocks noChangeArrowheads="1"/>
            </p:cNvSpPr>
            <p:nvPr/>
          </p:nvSpPr>
          <p:spPr bwMode="auto">
            <a:xfrm flipH="1">
              <a:off x="3920" y="1596"/>
              <a:ext cx="2" cy="430"/>
            </a:xfrm>
            <a:prstGeom prst="rect">
              <a:avLst/>
            </a:prstGeom>
            <a:solidFill>
              <a:srgbClr val="E0E0E0"/>
            </a:solidFill>
            <a:ln w="12700">
              <a:noFill/>
              <a:miter lim="800000"/>
              <a:headEnd/>
              <a:tailEnd/>
            </a:ln>
          </p:spPr>
          <p:txBody>
            <a:bodyPr wrap="none" anchor="ctr"/>
            <a:lstStyle/>
            <a:p>
              <a:endParaRPr lang="en-US"/>
            </a:p>
          </p:txBody>
        </p:sp>
        <p:sp>
          <p:nvSpPr>
            <p:cNvPr id="44064" name="Rectangle 32"/>
            <p:cNvSpPr>
              <a:spLocks noChangeArrowheads="1"/>
            </p:cNvSpPr>
            <p:nvPr/>
          </p:nvSpPr>
          <p:spPr bwMode="auto">
            <a:xfrm flipH="1">
              <a:off x="3922" y="1596"/>
              <a:ext cx="1" cy="430"/>
            </a:xfrm>
            <a:prstGeom prst="rect">
              <a:avLst/>
            </a:prstGeom>
            <a:solidFill>
              <a:srgbClr val="E0E0E0"/>
            </a:solidFill>
            <a:ln w="12700">
              <a:noFill/>
              <a:miter lim="800000"/>
              <a:headEnd/>
              <a:tailEnd/>
            </a:ln>
          </p:spPr>
          <p:txBody>
            <a:bodyPr wrap="none" anchor="ctr"/>
            <a:lstStyle/>
            <a:p>
              <a:endParaRPr lang="en-US"/>
            </a:p>
          </p:txBody>
        </p:sp>
        <p:sp>
          <p:nvSpPr>
            <p:cNvPr id="44065" name="Rectangle 33"/>
            <p:cNvSpPr>
              <a:spLocks noChangeArrowheads="1"/>
            </p:cNvSpPr>
            <p:nvPr/>
          </p:nvSpPr>
          <p:spPr bwMode="auto">
            <a:xfrm flipH="1">
              <a:off x="3922" y="1596"/>
              <a:ext cx="2" cy="430"/>
            </a:xfrm>
            <a:prstGeom prst="rect">
              <a:avLst/>
            </a:prstGeom>
            <a:solidFill>
              <a:srgbClr val="E0E0E0"/>
            </a:solidFill>
            <a:ln w="12700">
              <a:noFill/>
              <a:miter lim="800000"/>
              <a:headEnd/>
              <a:tailEnd/>
            </a:ln>
          </p:spPr>
          <p:txBody>
            <a:bodyPr wrap="none" anchor="ctr"/>
            <a:lstStyle/>
            <a:p>
              <a:endParaRPr lang="en-US"/>
            </a:p>
          </p:txBody>
        </p:sp>
        <p:sp>
          <p:nvSpPr>
            <p:cNvPr id="44066" name="Rectangle 34"/>
            <p:cNvSpPr>
              <a:spLocks noChangeArrowheads="1"/>
            </p:cNvSpPr>
            <p:nvPr/>
          </p:nvSpPr>
          <p:spPr bwMode="auto">
            <a:xfrm flipH="1">
              <a:off x="3923" y="1596"/>
              <a:ext cx="1" cy="430"/>
            </a:xfrm>
            <a:prstGeom prst="rect">
              <a:avLst/>
            </a:prstGeom>
            <a:solidFill>
              <a:srgbClr val="E0E0E0"/>
            </a:solidFill>
            <a:ln w="12700">
              <a:noFill/>
              <a:miter lim="800000"/>
              <a:headEnd/>
              <a:tailEnd/>
            </a:ln>
          </p:spPr>
          <p:txBody>
            <a:bodyPr wrap="none" anchor="ctr"/>
            <a:lstStyle/>
            <a:p>
              <a:endParaRPr lang="en-US"/>
            </a:p>
          </p:txBody>
        </p:sp>
        <p:sp>
          <p:nvSpPr>
            <p:cNvPr id="44067" name="Rectangle 35"/>
            <p:cNvSpPr>
              <a:spLocks noChangeArrowheads="1"/>
            </p:cNvSpPr>
            <p:nvPr/>
          </p:nvSpPr>
          <p:spPr bwMode="auto">
            <a:xfrm flipH="1">
              <a:off x="3923" y="1596"/>
              <a:ext cx="2" cy="430"/>
            </a:xfrm>
            <a:prstGeom prst="rect">
              <a:avLst/>
            </a:prstGeom>
            <a:solidFill>
              <a:srgbClr val="E0E0E0"/>
            </a:solidFill>
            <a:ln w="12700">
              <a:noFill/>
              <a:miter lim="800000"/>
              <a:headEnd/>
              <a:tailEnd/>
            </a:ln>
          </p:spPr>
          <p:txBody>
            <a:bodyPr wrap="none" anchor="ctr"/>
            <a:lstStyle/>
            <a:p>
              <a:endParaRPr lang="en-US"/>
            </a:p>
          </p:txBody>
        </p:sp>
        <p:sp>
          <p:nvSpPr>
            <p:cNvPr id="44068" name="Rectangle 36"/>
            <p:cNvSpPr>
              <a:spLocks noChangeArrowheads="1"/>
            </p:cNvSpPr>
            <p:nvPr/>
          </p:nvSpPr>
          <p:spPr bwMode="auto">
            <a:xfrm flipH="1">
              <a:off x="3924" y="1596"/>
              <a:ext cx="2" cy="430"/>
            </a:xfrm>
            <a:prstGeom prst="rect">
              <a:avLst/>
            </a:prstGeom>
            <a:solidFill>
              <a:srgbClr val="E0E0E0"/>
            </a:solidFill>
            <a:ln w="12700">
              <a:noFill/>
              <a:miter lim="800000"/>
              <a:headEnd/>
              <a:tailEnd/>
            </a:ln>
          </p:spPr>
          <p:txBody>
            <a:bodyPr wrap="none" anchor="ctr"/>
            <a:lstStyle/>
            <a:p>
              <a:endParaRPr lang="en-US"/>
            </a:p>
          </p:txBody>
        </p:sp>
        <p:sp>
          <p:nvSpPr>
            <p:cNvPr id="44069" name="Rectangle 37"/>
            <p:cNvSpPr>
              <a:spLocks noChangeArrowheads="1"/>
            </p:cNvSpPr>
            <p:nvPr/>
          </p:nvSpPr>
          <p:spPr bwMode="auto">
            <a:xfrm flipH="1">
              <a:off x="3924" y="1596"/>
              <a:ext cx="2" cy="430"/>
            </a:xfrm>
            <a:prstGeom prst="rect">
              <a:avLst/>
            </a:prstGeom>
            <a:solidFill>
              <a:srgbClr val="E0E0E0"/>
            </a:solidFill>
            <a:ln w="12700">
              <a:noFill/>
              <a:miter lim="800000"/>
              <a:headEnd/>
              <a:tailEnd/>
            </a:ln>
          </p:spPr>
          <p:txBody>
            <a:bodyPr wrap="none" anchor="ctr"/>
            <a:lstStyle/>
            <a:p>
              <a:endParaRPr lang="en-US"/>
            </a:p>
          </p:txBody>
        </p:sp>
        <p:sp>
          <p:nvSpPr>
            <p:cNvPr id="44070" name="Rectangle 38"/>
            <p:cNvSpPr>
              <a:spLocks noChangeArrowheads="1"/>
            </p:cNvSpPr>
            <p:nvPr/>
          </p:nvSpPr>
          <p:spPr bwMode="auto">
            <a:xfrm flipH="1">
              <a:off x="3926" y="1596"/>
              <a:ext cx="1" cy="430"/>
            </a:xfrm>
            <a:prstGeom prst="rect">
              <a:avLst/>
            </a:prstGeom>
            <a:solidFill>
              <a:srgbClr val="E0E0E0"/>
            </a:solidFill>
            <a:ln w="12700">
              <a:noFill/>
              <a:miter lim="800000"/>
              <a:headEnd/>
              <a:tailEnd/>
            </a:ln>
          </p:spPr>
          <p:txBody>
            <a:bodyPr wrap="none" anchor="ctr"/>
            <a:lstStyle/>
            <a:p>
              <a:endParaRPr lang="en-US"/>
            </a:p>
          </p:txBody>
        </p:sp>
        <p:sp>
          <p:nvSpPr>
            <p:cNvPr id="44071" name="Rectangle 39"/>
            <p:cNvSpPr>
              <a:spLocks noChangeArrowheads="1"/>
            </p:cNvSpPr>
            <p:nvPr/>
          </p:nvSpPr>
          <p:spPr bwMode="auto">
            <a:xfrm flipH="1">
              <a:off x="3926" y="1596"/>
              <a:ext cx="2" cy="430"/>
            </a:xfrm>
            <a:prstGeom prst="rect">
              <a:avLst/>
            </a:prstGeom>
            <a:solidFill>
              <a:srgbClr val="F0F0F0"/>
            </a:solidFill>
            <a:ln w="12700">
              <a:noFill/>
              <a:miter lim="800000"/>
              <a:headEnd/>
              <a:tailEnd/>
            </a:ln>
          </p:spPr>
          <p:txBody>
            <a:bodyPr wrap="none" anchor="ctr"/>
            <a:lstStyle/>
            <a:p>
              <a:endParaRPr lang="en-US"/>
            </a:p>
          </p:txBody>
        </p:sp>
        <p:sp>
          <p:nvSpPr>
            <p:cNvPr id="44072" name="Rectangle 40"/>
            <p:cNvSpPr>
              <a:spLocks noChangeArrowheads="1"/>
            </p:cNvSpPr>
            <p:nvPr/>
          </p:nvSpPr>
          <p:spPr bwMode="auto">
            <a:xfrm flipH="1">
              <a:off x="3927" y="1596"/>
              <a:ext cx="2" cy="430"/>
            </a:xfrm>
            <a:prstGeom prst="rect">
              <a:avLst/>
            </a:prstGeom>
            <a:solidFill>
              <a:srgbClr val="F0F0F0"/>
            </a:solidFill>
            <a:ln w="12700">
              <a:noFill/>
              <a:miter lim="800000"/>
              <a:headEnd/>
              <a:tailEnd/>
            </a:ln>
          </p:spPr>
          <p:txBody>
            <a:bodyPr wrap="none" anchor="ctr"/>
            <a:lstStyle/>
            <a:p>
              <a:endParaRPr lang="en-US"/>
            </a:p>
          </p:txBody>
        </p:sp>
        <p:sp>
          <p:nvSpPr>
            <p:cNvPr id="44073" name="Rectangle 41"/>
            <p:cNvSpPr>
              <a:spLocks noChangeArrowheads="1"/>
            </p:cNvSpPr>
            <p:nvPr/>
          </p:nvSpPr>
          <p:spPr bwMode="auto">
            <a:xfrm flipH="1">
              <a:off x="3927" y="1596"/>
              <a:ext cx="2" cy="430"/>
            </a:xfrm>
            <a:prstGeom prst="rect">
              <a:avLst/>
            </a:prstGeom>
            <a:solidFill>
              <a:srgbClr val="F0F0F0"/>
            </a:solidFill>
            <a:ln w="12700">
              <a:noFill/>
              <a:miter lim="800000"/>
              <a:headEnd/>
              <a:tailEnd/>
            </a:ln>
          </p:spPr>
          <p:txBody>
            <a:bodyPr wrap="none" anchor="ctr"/>
            <a:lstStyle/>
            <a:p>
              <a:endParaRPr lang="en-US"/>
            </a:p>
          </p:txBody>
        </p:sp>
        <p:sp>
          <p:nvSpPr>
            <p:cNvPr id="44074" name="Rectangle 42"/>
            <p:cNvSpPr>
              <a:spLocks noChangeArrowheads="1"/>
            </p:cNvSpPr>
            <p:nvPr/>
          </p:nvSpPr>
          <p:spPr bwMode="auto">
            <a:xfrm flipH="1">
              <a:off x="3929" y="1596"/>
              <a:ext cx="1" cy="430"/>
            </a:xfrm>
            <a:prstGeom prst="rect">
              <a:avLst/>
            </a:prstGeom>
            <a:solidFill>
              <a:srgbClr val="F0F0F0"/>
            </a:solidFill>
            <a:ln w="12700">
              <a:noFill/>
              <a:miter lim="800000"/>
              <a:headEnd/>
              <a:tailEnd/>
            </a:ln>
          </p:spPr>
          <p:txBody>
            <a:bodyPr wrap="none" anchor="ctr"/>
            <a:lstStyle/>
            <a:p>
              <a:endParaRPr lang="en-US"/>
            </a:p>
          </p:txBody>
        </p:sp>
        <p:sp>
          <p:nvSpPr>
            <p:cNvPr id="44075" name="Rectangle 43"/>
            <p:cNvSpPr>
              <a:spLocks noChangeArrowheads="1"/>
            </p:cNvSpPr>
            <p:nvPr/>
          </p:nvSpPr>
          <p:spPr bwMode="auto">
            <a:xfrm flipH="1">
              <a:off x="3929" y="1596"/>
              <a:ext cx="2" cy="430"/>
            </a:xfrm>
            <a:prstGeom prst="rect">
              <a:avLst/>
            </a:prstGeom>
            <a:solidFill>
              <a:srgbClr val="F0F0F0"/>
            </a:solidFill>
            <a:ln w="12700">
              <a:noFill/>
              <a:miter lim="800000"/>
              <a:headEnd/>
              <a:tailEnd/>
            </a:ln>
          </p:spPr>
          <p:txBody>
            <a:bodyPr wrap="none" anchor="ctr"/>
            <a:lstStyle/>
            <a:p>
              <a:endParaRPr lang="en-US"/>
            </a:p>
          </p:txBody>
        </p:sp>
        <p:sp>
          <p:nvSpPr>
            <p:cNvPr id="44076" name="Rectangle 44"/>
            <p:cNvSpPr>
              <a:spLocks noChangeArrowheads="1"/>
            </p:cNvSpPr>
            <p:nvPr/>
          </p:nvSpPr>
          <p:spPr bwMode="auto">
            <a:xfrm flipH="1">
              <a:off x="3930" y="1596"/>
              <a:ext cx="1" cy="430"/>
            </a:xfrm>
            <a:prstGeom prst="rect">
              <a:avLst/>
            </a:prstGeom>
            <a:solidFill>
              <a:srgbClr val="F0F0F0"/>
            </a:solidFill>
            <a:ln w="12700">
              <a:noFill/>
              <a:miter lim="800000"/>
              <a:headEnd/>
              <a:tailEnd/>
            </a:ln>
          </p:spPr>
          <p:txBody>
            <a:bodyPr wrap="none" anchor="ctr"/>
            <a:lstStyle/>
            <a:p>
              <a:endParaRPr lang="en-US"/>
            </a:p>
          </p:txBody>
        </p:sp>
        <p:sp>
          <p:nvSpPr>
            <p:cNvPr id="44077" name="Rectangle 45"/>
            <p:cNvSpPr>
              <a:spLocks noChangeArrowheads="1"/>
            </p:cNvSpPr>
            <p:nvPr/>
          </p:nvSpPr>
          <p:spPr bwMode="auto">
            <a:xfrm flipH="1">
              <a:off x="3930" y="1596"/>
              <a:ext cx="2" cy="430"/>
            </a:xfrm>
            <a:prstGeom prst="rect">
              <a:avLst/>
            </a:prstGeom>
            <a:solidFill>
              <a:srgbClr val="F0F0F0"/>
            </a:solidFill>
            <a:ln w="12700">
              <a:noFill/>
              <a:miter lim="800000"/>
              <a:headEnd/>
              <a:tailEnd/>
            </a:ln>
          </p:spPr>
          <p:txBody>
            <a:bodyPr wrap="none" anchor="ctr"/>
            <a:lstStyle/>
            <a:p>
              <a:endParaRPr lang="en-US"/>
            </a:p>
          </p:txBody>
        </p:sp>
        <p:sp>
          <p:nvSpPr>
            <p:cNvPr id="44078" name="Rectangle 46"/>
            <p:cNvSpPr>
              <a:spLocks noChangeArrowheads="1"/>
            </p:cNvSpPr>
            <p:nvPr/>
          </p:nvSpPr>
          <p:spPr bwMode="auto">
            <a:xfrm flipH="1">
              <a:off x="3931" y="1596"/>
              <a:ext cx="2" cy="430"/>
            </a:xfrm>
            <a:prstGeom prst="rect">
              <a:avLst/>
            </a:prstGeom>
            <a:solidFill>
              <a:srgbClr val="F0F0F0"/>
            </a:solidFill>
            <a:ln w="12700">
              <a:noFill/>
              <a:miter lim="800000"/>
              <a:headEnd/>
              <a:tailEnd/>
            </a:ln>
          </p:spPr>
          <p:txBody>
            <a:bodyPr wrap="none" anchor="ctr"/>
            <a:lstStyle/>
            <a:p>
              <a:endParaRPr lang="en-US"/>
            </a:p>
          </p:txBody>
        </p:sp>
        <p:sp>
          <p:nvSpPr>
            <p:cNvPr id="44079" name="Rectangle 47"/>
            <p:cNvSpPr>
              <a:spLocks noChangeArrowheads="1"/>
            </p:cNvSpPr>
            <p:nvPr/>
          </p:nvSpPr>
          <p:spPr bwMode="auto">
            <a:xfrm flipH="1">
              <a:off x="3931" y="1596"/>
              <a:ext cx="2" cy="430"/>
            </a:xfrm>
            <a:prstGeom prst="rect">
              <a:avLst/>
            </a:prstGeom>
            <a:solidFill>
              <a:srgbClr val="FFFFFF"/>
            </a:solidFill>
            <a:ln w="12700">
              <a:noFill/>
              <a:miter lim="800000"/>
              <a:headEnd/>
              <a:tailEnd/>
            </a:ln>
          </p:spPr>
          <p:txBody>
            <a:bodyPr wrap="none" anchor="ctr"/>
            <a:lstStyle/>
            <a:p>
              <a:endParaRPr lang="en-US"/>
            </a:p>
          </p:txBody>
        </p:sp>
        <p:sp>
          <p:nvSpPr>
            <p:cNvPr id="44080" name="Rectangle 48"/>
            <p:cNvSpPr>
              <a:spLocks noChangeArrowheads="1"/>
            </p:cNvSpPr>
            <p:nvPr/>
          </p:nvSpPr>
          <p:spPr bwMode="auto">
            <a:xfrm flipH="1">
              <a:off x="3933" y="1596"/>
              <a:ext cx="1" cy="430"/>
            </a:xfrm>
            <a:prstGeom prst="rect">
              <a:avLst/>
            </a:prstGeom>
            <a:solidFill>
              <a:srgbClr val="FFFFFF"/>
            </a:solidFill>
            <a:ln w="12700">
              <a:noFill/>
              <a:miter lim="800000"/>
              <a:headEnd/>
              <a:tailEnd/>
            </a:ln>
          </p:spPr>
          <p:txBody>
            <a:bodyPr wrap="none" anchor="ctr"/>
            <a:lstStyle/>
            <a:p>
              <a:endParaRPr lang="en-US"/>
            </a:p>
          </p:txBody>
        </p:sp>
        <p:sp>
          <p:nvSpPr>
            <p:cNvPr id="44081" name="Rectangle 49"/>
            <p:cNvSpPr>
              <a:spLocks noChangeArrowheads="1"/>
            </p:cNvSpPr>
            <p:nvPr/>
          </p:nvSpPr>
          <p:spPr bwMode="auto">
            <a:xfrm flipH="1">
              <a:off x="3933" y="1596"/>
              <a:ext cx="2" cy="430"/>
            </a:xfrm>
            <a:prstGeom prst="rect">
              <a:avLst/>
            </a:prstGeom>
            <a:solidFill>
              <a:srgbClr val="FFFFFF"/>
            </a:solidFill>
            <a:ln w="12700">
              <a:noFill/>
              <a:miter lim="800000"/>
              <a:headEnd/>
              <a:tailEnd/>
            </a:ln>
          </p:spPr>
          <p:txBody>
            <a:bodyPr wrap="none" anchor="ctr"/>
            <a:lstStyle/>
            <a:p>
              <a:endParaRPr lang="en-US"/>
            </a:p>
          </p:txBody>
        </p:sp>
        <p:sp>
          <p:nvSpPr>
            <p:cNvPr id="44082" name="Rectangle 50"/>
            <p:cNvSpPr>
              <a:spLocks noChangeArrowheads="1"/>
            </p:cNvSpPr>
            <p:nvPr/>
          </p:nvSpPr>
          <p:spPr bwMode="auto">
            <a:xfrm flipH="1">
              <a:off x="3934" y="1596"/>
              <a:ext cx="2" cy="430"/>
            </a:xfrm>
            <a:prstGeom prst="rect">
              <a:avLst/>
            </a:prstGeom>
            <a:solidFill>
              <a:srgbClr val="FFFFFF"/>
            </a:solidFill>
            <a:ln w="12700">
              <a:noFill/>
              <a:miter lim="800000"/>
              <a:headEnd/>
              <a:tailEnd/>
            </a:ln>
          </p:spPr>
          <p:txBody>
            <a:bodyPr wrap="none" anchor="ctr"/>
            <a:lstStyle/>
            <a:p>
              <a:endParaRPr lang="en-US"/>
            </a:p>
          </p:txBody>
        </p:sp>
        <p:sp>
          <p:nvSpPr>
            <p:cNvPr id="44083" name="Rectangle 51"/>
            <p:cNvSpPr>
              <a:spLocks noChangeArrowheads="1"/>
            </p:cNvSpPr>
            <p:nvPr/>
          </p:nvSpPr>
          <p:spPr bwMode="auto">
            <a:xfrm flipH="1">
              <a:off x="3934" y="1596"/>
              <a:ext cx="2" cy="430"/>
            </a:xfrm>
            <a:prstGeom prst="rect">
              <a:avLst/>
            </a:prstGeom>
            <a:solidFill>
              <a:srgbClr val="FFFFFF"/>
            </a:solidFill>
            <a:ln w="12700">
              <a:noFill/>
              <a:miter lim="800000"/>
              <a:headEnd/>
              <a:tailEnd/>
            </a:ln>
          </p:spPr>
          <p:txBody>
            <a:bodyPr wrap="none" anchor="ctr"/>
            <a:lstStyle/>
            <a:p>
              <a:endParaRPr lang="en-US"/>
            </a:p>
          </p:txBody>
        </p:sp>
        <p:sp>
          <p:nvSpPr>
            <p:cNvPr id="44084" name="Rectangle 52"/>
            <p:cNvSpPr>
              <a:spLocks noChangeArrowheads="1"/>
            </p:cNvSpPr>
            <p:nvPr/>
          </p:nvSpPr>
          <p:spPr bwMode="auto">
            <a:xfrm flipH="1">
              <a:off x="3936" y="1596"/>
              <a:ext cx="1" cy="430"/>
            </a:xfrm>
            <a:prstGeom prst="rect">
              <a:avLst/>
            </a:prstGeom>
            <a:solidFill>
              <a:srgbClr val="FFFFFF"/>
            </a:solidFill>
            <a:ln w="12700">
              <a:noFill/>
              <a:miter lim="800000"/>
              <a:headEnd/>
              <a:tailEnd/>
            </a:ln>
          </p:spPr>
          <p:txBody>
            <a:bodyPr wrap="none" anchor="ctr"/>
            <a:lstStyle/>
            <a:p>
              <a:endParaRPr lang="en-US"/>
            </a:p>
          </p:txBody>
        </p:sp>
        <p:sp>
          <p:nvSpPr>
            <p:cNvPr id="44085" name="Rectangle 53"/>
            <p:cNvSpPr>
              <a:spLocks noChangeArrowheads="1"/>
            </p:cNvSpPr>
            <p:nvPr/>
          </p:nvSpPr>
          <p:spPr bwMode="auto">
            <a:xfrm flipH="1">
              <a:off x="3936" y="1596"/>
              <a:ext cx="2" cy="430"/>
            </a:xfrm>
            <a:prstGeom prst="rect">
              <a:avLst/>
            </a:prstGeom>
            <a:solidFill>
              <a:srgbClr val="FFFFFF"/>
            </a:solidFill>
            <a:ln w="12700">
              <a:noFill/>
              <a:miter lim="800000"/>
              <a:headEnd/>
              <a:tailEnd/>
            </a:ln>
          </p:spPr>
          <p:txBody>
            <a:bodyPr wrap="none" anchor="ctr"/>
            <a:lstStyle/>
            <a:p>
              <a:endParaRPr lang="en-US"/>
            </a:p>
          </p:txBody>
        </p:sp>
        <p:sp>
          <p:nvSpPr>
            <p:cNvPr id="44086" name="Rectangle 54"/>
            <p:cNvSpPr>
              <a:spLocks noChangeArrowheads="1"/>
            </p:cNvSpPr>
            <p:nvPr/>
          </p:nvSpPr>
          <p:spPr bwMode="auto">
            <a:xfrm flipH="1">
              <a:off x="3937" y="1596"/>
              <a:ext cx="1" cy="430"/>
            </a:xfrm>
            <a:prstGeom prst="rect">
              <a:avLst/>
            </a:prstGeom>
            <a:solidFill>
              <a:srgbClr val="F0F0F0"/>
            </a:solidFill>
            <a:ln w="12700">
              <a:noFill/>
              <a:miter lim="800000"/>
              <a:headEnd/>
              <a:tailEnd/>
            </a:ln>
          </p:spPr>
          <p:txBody>
            <a:bodyPr wrap="none" anchor="ctr"/>
            <a:lstStyle/>
            <a:p>
              <a:endParaRPr lang="en-US"/>
            </a:p>
          </p:txBody>
        </p:sp>
        <p:sp>
          <p:nvSpPr>
            <p:cNvPr id="44087" name="Rectangle 55"/>
            <p:cNvSpPr>
              <a:spLocks noChangeArrowheads="1"/>
            </p:cNvSpPr>
            <p:nvPr/>
          </p:nvSpPr>
          <p:spPr bwMode="auto">
            <a:xfrm flipH="1">
              <a:off x="3938" y="1596"/>
              <a:ext cx="2" cy="430"/>
            </a:xfrm>
            <a:prstGeom prst="rect">
              <a:avLst/>
            </a:prstGeom>
            <a:solidFill>
              <a:srgbClr val="F0F0F0"/>
            </a:solidFill>
            <a:ln w="12700">
              <a:noFill/>
              <a:miter lim="800000"/>
              <a:headEnd/>
              <a:tailEnd/>
            </a:ln>
          </p:spPr>
          <p:txBody>
            <a:bodyPr wrap="none" anchor="ctr"/>
            <a:lstStyle/>
            <a:p>
              <a:endParaRPr lang="en-US"/>
            </a:p>
          </p:txBody>
        </p:sp>
        <p:sp>
          <p:nvSpPr>
            <p:cNvPr id="44088" name="Rectangle 56"/>
            <p:cNvSpPr>
              <a:spLocks noChangeArrowheads="1"/>
            </p:cNvSpPr>
            <p:nvPr/>
          </p:nvSpPr>
          <p:spPr bwMode="auto">
            <a:xfrm flipH="1">
              <a:off x="3938" y="1596"/>
              <a:ext cx="2" cy="430"/>
            </a:xfrm>
            <a:prstGeom prst="rect">
              <a:avLst/>
            </a:prstGeom>
            <a:solidFill>
              <a:srgbClr val="F0F0F0"/>
            </a:solidFill>
            <a:ln w="12700">
              <a:noFill/>
              <a:miter lim="800000"/>
              <a:headEnd/>
              <a:tailEnd/>
            </a:ln>
          </p:spPr>
          <p:txBody>
            <a:bodyPr wrap="none" anchor="ctr"/>
            <a:lstStyle/>
            <a:p>
              <a:endParaRPr lang="en-US"/>
            </a:p>
          </p:txBody>
        </p:sp>
        <p:sp>
          <p:nvSpPr>
            <p:cNvPr id="44089" name="Rectangle 57"/>
            <p:cNvSpPr>
              <a:spLocks noChangeArrowheads="1"/>
            </p:cNvSpPr>
            <p:nvPr/>
          </p:nvSpPr>
          <p:spPr bwMode="auto">
            <a:xfrm flipH="1">
              <a:off x="3939" y="1596"/>
              <a:ext cx="2" cy="430"/>
            </a:xfrm>
            <a:prstGeom prst="rect">
              <a:avLst/>
            </a:prstGeom>
            <a:solidFill>
              <a:srgbClr val="F0F0F0"/>
            </a:solidFill>
            <a:ln w="12700">
              <a:noFill/>
              <a:miter lim="800000"/>
              <a:headEnd/>
              <a:tailEnd/>
            </a:ln>
          </p:spPr>
          <p:txBody>
            <a:bodyPr wrap="none" anchor="ctr"/>
            <a:lstStyle/>
            <a:p>
              <a:endParaRPr lang="en-US"/>
            </a:p>
          </p:txBody>
        </p:sp>
        <p:sp>
          <p:nvSpPr>
            <p:cNvPr id="44090" name="Rectangle 58"/>
            <p:cNvSpPr>
              <a:spLocks noChangeArrowheads="1"/>
            </p:cNvSpPr>
            <p:nvPr/>
          </p:nvSpPr>
          <p:spPr bwMode="auto">
            <a:xfrm flipH="1">
              <a:off x="3940" y="1596"/>
              <a:ext cx="1" cy="430"/>
            </a:xfrm>
            <a:prstGeom prst="rect">
              <a:avLst/>
            </a:prstGeom>
            <a:solidFill>
              <a:srgbClr val="F0F0F0"/>
            </a:solidFill>
            <a:ln w="12700">
              <a:noFill/>
              <a:miter lim="800000"/>
              <a:headEnd/>
              <a:tailEnd/>
            </a:ln>
          </p:spPr>
          <p:txBody>
            <a:bodyPr wrap="none" anchor="ctr"/>
            <a:lstStyle/>
            <a:p>
              <a:endParaRPr lang="en-US"/>
            </a:p>
          </p:txBody>
        </p:sp>
        <p:sp>
          <p:nvSpPr>
            <p:cNvPr id="44091" name="Rectangle 59"/>
            <p:cNvSpPr>
              <a:spLocks noChangeArrowheads="1"/>
            </p:cNvSpPr>
            <p:nvPr/>
          </p:nvSpPr>
          <p:spPr bwMode="auto">
            <a:xfrm flipH="1">
              <a:off x="3940" y="1596"/>
              <a:ext cx="2" cy="430"/>
            </a:xfrm>
            <a:prstGeom prst="rect">
              <a:avLst/>
            </a:prstGeom>
            <a:solidFill>
              <a:srgbClr val="F0F0F0"/>
            </a:solidFill>
            <a:ln w="12700">
              <a:noFill/>
              <a:miter lim="800000"/>
              <a:headEnd/>
              <a:tailEnd/>
            </a:ln>
          </p:spPr>
          <p:txBody>
            <a:bodyPr wrap="none" anchor="ctr"/>
            <a:lstStyle/>
            <a:p>
              <a:endParaRPr lang="en-US"/>
            </a:p>
          </p:txBody>
        </p:sp>
        <p:sp>
          <p:nvSpPr>
            <p:cNvPr id="44092" name="Rectangle 60"/>
            <p:cNvSpPr>
              <a:spLocks noChangeArrowheads="1"/>
            </p:cNvSpPr>
            <p:nvPr/>
          </p:nvSpPr>
          <p:spPr bwMode="auto">
            <a:xfrm flipH="1">
              <a:off x="3941" y="1596"/>
              <a:ext cx="2" cy="430"/>
            </a:xfrm>
            <a:prstGeom prst="rect">
              <a:avLst/>
            </a:prstGeom>
            <a:solidFill>
              <a:srgbClr val="F0F0F0"/>
            </a:solidFill>
            <a:ln w="12700">
              <a:noFill/>
              <a:miter lim="800000"/>
              <a:headEnd/>
              <a:tailEnd/>
            </a:ln>
          </p:spPr>
          <p:txBody>
            <a:bodyPr wrap="none" anchor="ctr"/>
            <a:lstStyle/>
            <a:p>
              <a:endParaRPr lang="en-US"/>
            </a:p>
          </p:txBody>
        </p:sp>
        <p:sp>
          <p:nvSpPr>
            <p:cNvPr id="44093" name="Rectangle 61"/>
            <p:cNvSpPr>
              <a:spLocks noChangeArrowheads="1"/>
            </p:cNvSpPr>
            <p:nvPr/>
          </p:nvSpPr>
          <p:spPr bwMode="auto">
            <a:xfrm flipH="1">
              <a:off x="3941" y="1596"/>
              <a:ext cx="2" cy="430"/>
            </a:xfrm>
            <a:prstGeom prst="rect">
              <a:avLst/>
            </a:prstGeom>
            <a:solidFill>
              <a:srgbClr val="F0F0F0"/>
            </a:solidFill>
            <a:ln w="12700">
              <a:noFill/>
              <a:miter lim="800000"/>
              <a:headEnd/>
              <a:tailEnd/>
            </a:ln>
          </p:spPr>
          <p:txBody>
            <a:bodyPr wrap="none" anchor="ctr"/>
            <a:lstStyle/>
            <a:p>
              <a:endParaRPr lang="en-US"/>
            </a:p>
          </p:txBody>
        </p:sp>
        <p:sp>
          <p:nvSpPr>
            <p:cNvPr id="44094" name="Rectangle 62"/>
            <p:cNvSpPr>
              <a:spLocks noChangeArrowheads="1"/>
            </p:cNvSpPr>
            <p:nvPr/>
          </p:nvSpPr>
          <p:spPr bwMode="auto">
            <a:xfrm flipH="1">
              <a:off x="3943" y="1596"/>
              <a:ext cx="1" cy="430"/>
            </a:xfrm>
            <a:prstGeom prst="rect">
              <a:avLst/>
            </a:prstGeom>
            <a:solidFill>
              <a:srgbClr val="E0E0E0"/>
            </a:solidFill>
            <a:ln w="12700">
              <a:noFill/>
              <a:miter lim="800000"/>
              <a:headEnd/>
              <a:tailEnd/>
            </a:ln>
          </p:spPr>
          <p:txBody>
            <a:bodyPr wrap="none" anchor="ctr"/>
            <a:lstStyle/>
            <a:p>
              <a:endParaRPr lang="en-US"/>
            </a:p>
          </p:txBody>
        </p:sp>
        <p:sp>
          <p:nvSpPr>
            <p:cNvPr id="44095" name="Rectangle 63"/>
            <p:cNvSpPr>
              <a:spLocks noChangeArrowheads="1"/>
            </p:cNvSpPr>
            <p:nvPr/>
          </p:nvSpPr>
          <p:spPr bwMode="auto">
            <a:xfrm flipH="1">
              <a:off x="3943" y="1596"/>
              <a:ext cx="2" cy="430"/>
            </a:xfrm>
            <a:prstGeom prst="rect">
              <a:avLst/>
            </a:prstGeom>
            <a:solidFill>
              <a:srgbClr val="E0E0E0"/>
            </a:solidFill>
            <a:ln w="12700">
              <a:noFill/>
              <a:miter lim="800000"/>
              <a:headEnd/>
              <a:tailEnd/>
            </a:ln>
          </p:spPr>
          <p:txBody>
            <a:bodyPr wrap="none" anchor="ctr"/>
            <a:lstStyle/>
            <a:p>
              <a:endParaRPr lang="en-US"/>
            </a:p>
          </p:txBody>
        </p:sp>
        <p:sp>
          <p:nvSpPr>
            <p:cNvPr id="44096" name="Rectangle 64"/>
            <p:cNvSpPr>
              <a:spLocks noChangeArrowheads="1"/>
            </p:cNvSpPr>
            <p:nvPr/>
          </p:nvSpPr>
          <p:spPr bwMode="auto">
            <a:xfrm flipH="1">
              <a:off x="3944" y="1596"/>
              <a:ext cx="1" cy="430"/>
            </a:xfrm>
            <a:prstGeom prst="rect">
              <a:avLst/>
            </a:prstGeom>
            <a:solidFill>
              <a:srgbClr val="E0E0E0"/>
            </a:solidFill>
            <a:ln w="12700">
              <a:noFill/>
              <a:miter lim="800000"/>
              <a:headEnd/>
              <a:tailEnd/>
            </a:ln>
          </p:spPr>
          <p:txBody>
            <a:bodyPr wrap="none" anchor="ctr"/>
            <a:lstStyle/>
            <a:p>
              <a:endParaRPr lang="en-US"/>
            </a:p>
          </p:txBody>
        </p:sp>
        <p:sp>
          <p:nvSpPr>
            <p:cNvPr id="44097" name="Rectangle 65"/>
            <p:cNvSpPr>
              <a:spLocks noChangeArrowheads="1"/>
            </p:cNvSpPr>
            <p:nvPr/>
          </p:nvSpPr>
          <p:spPr bwMode="auto">
            <a:xfrm flipH="1">
              <a:off x="3944" y="1596"/>
              <a:ext cx="2" cy="430"/>
            </a:xfrm>
            <a:prstGeom prst="rect">
              <a:avLst/>
            </a:prstGeom>
            <a:solidFill>
              <a:srgbClr val="E0E0E0"/>
            </a:solidFill>
            <a:ln w="12700">
              <a:noFill/>
              <a:miter lim="800000"/>
              <a:headEnd/>
              <a:tailEnd/>
            </a:ln>
          </p:spPr>
          <p:txBody>
            <a:bodyPr wrap="none" anchor="ctr"/>
            <a:lstStyle/>
            <a:p>
              <a:endParaRPr lang="en-US"/>
            </a:p>
          </p:txBody>
        </p:sp>
        <p:sp>
          <p:nvSpPr>
            <p:cNvPr id="44098" name="Rectangle 66"/>
            <p:cNvSpPr>
              <a:spLocks noChangeArrowheads="1"/>
            </p:cNvSpPr>
            <p:nvPr/>
          </p:nvSpPr>
          <p:spPr bwMode="auto">
            <a:xfrm flipH="1">
              <a:off x="3945" y="1596"/>
              <a:ext cx="2" cy="430"/>
            </a:xfrm>
            <a:prstGeom prst="rect">
              <a:avLst/>
            </a:prstGeom>
            <a:solidFill>
              <a:srgbClr val="E0E0E0"/>
            </a:solidFill>
            <a:ln w="12700">
              <a:noFill/>
              <a:miter lim="800000"/>
              <a:headEnd/>
              <a:tailEnd/>
            </a:ln>
          </p:spPr>
          <p:txBody>
            <a:bodyPr wrap="none" anchor="ctr"/>
            <a:lstStyle/>
            <a:p>
              <a:endParaRPr lang="en-US"/>
            </a:p>
          </p:txBody>
        </p:sp>
        <p:sp>
          <p:nvSpPr>
            <p:cNvPr id="44099" name="Rectangle 67"/>
            <p:cNvSpPr>
              <a:spLocks noChangeArrowheads="1"/>
            </p:cNvSpPr>
            <p:nvPr/>
          </p:nvSpPr>
          <p:spPr bwMode="auto">
            <a:xfrm flipH="1">
              <a:off x="3946" y="1596"/>
              <a:ext cx="2" cy="430"/>
            </a:xfrm>
            <a:prstGeom prst="rect">
              <a:avLst/>
            </a:prstGeom>
            <a:solidFill>
              <a:srgbClr val="E0E0E0"/>
            </a:solidFill>
            <a:ln w="12700">
              <a:noFill/>
              <a:miter lim="800000"/>
              <a:headEnd/>
              <a:tailEnd/>
            </a:ln>
          </p:spPr>
          <p:txBody>
            <a:bodyPr wrap="none" anchor="ctr"/>
            <a:lstStyle/>
            <a:p>
              <a:endParaRPr lang="en-US"/>
            </a:p>
          </p:txBody>
        </p:sp>
        <p:sp>
          <p:nvSpPr>
            <p:cNvPr id="44100" name="Rectangle 68"/>
            <p:cNvSpPr>
              <a:spLocks noChangeArrowheads="1"/>
            </p:cNvSpPr>
            <p:nvPr/>
          </p:nvSpPr>
          <p:spPr bwMode="auto">
            <a:xfrm flipH="1">
              <a:off x="3947" y="1596"/>
              <a:ext cx="1" cy="430"/>
            </a:xfrm>
            <a:prstGeom prst="rect">
              <a:avLst/>
            </a:prstGeom>
            <a:solidFill>
              <a:srgbClr val="E0E0E0"/>
            </a:solidFill>
            <a:ln w="12700">
              <a:noFill/>
              <a:miter lim="800000"/>
              <a:headEnd/>
              <a:tailEnd/>
            </a:ln>
          </p:spPr>
          <p:txBody>
            <a:bodyPr wrap="none" anchor="ctr"/>
            <a:lstStyle/>
            <a:p>
              <a:endParaRPr lang="en-US"/>
            </a:p>
          </p:txBody>
        </p:sp>
        <p:sp>
          <p:nvSpPr>
            <p:cNvPr id="44101" name="Rectangle 69"/>
            <p:cNvSpPr>
              <a:spLocks noChangeArrowheads="1"/>
            </p:cNvSpPr>
            <p:nvPr/>
          </p:nvSpPr>
          <p:spPr bwMode="auto">
            <a:xfrm flipH="1">
              <a:off x="3948" y="1596"/>
              <a:ext cx="2" cy="430"/>
            </a:xfrm>
            <a:prstGeom prst="rect">
              <a:avLst/>
            </a:prstGeom>
            <a:solidFill>
              <a:srgbClr val="E0E0E0"/>
            </a:solidFill>
            <a:ln w="12700">
              <a:noFill/>
              <a:miter lim="800000"/>
              <a:headEnd/>
              <a:tailEnd/>
            </a:ln>
          </p:spPr>
          <p:txBody>
            <a:bodyPr wrap="none" anchor="ctr"/>
            <a:lstStyle/>
            <a:p>
              <a:endParaRPr lang="en-US"/>
            </a:p>
          </p:txBody>
        </p:sp>
        <p:sp>
          <p:nvSpPr>
            <p:cNvPr id="44102" name="Rectangle 70"/>
            <p:cNvSpPr>
              <a:spLocks noChangeArrowheads="1"/>
            </p:cNvSpPr>
            <p:nvPr/>
          </p:nvSpPr>
          <p:spPr bwMode="auto">
            <a:xfrm flipH="1">
              <a:off x="3948" y="1596"/>
              <a:ext cx="2" cy="430"/>
            </a:xfrm>
            <a:prstGeom prst="rect">
              <a:avLst/>
            </a:prstGeom>
            <a:solidFill>
              <a:srgbClr val="E0E0E0"/>
            </a:solidFill>
            <a:ln w="12700">
              <a:noFill/>
              <a:miter lim="800000"/>
              <a:headEnd/>
              <a:tailEnd/>
            </a:ln>
          </p:spPr>
          <p:txBody>
            <a:bodyPr wrap="none" anchor="ctr"/>
            <a:lstStyle/>
            <a:p>
              <a:endParaRPr lang="en-US"/>
            </a:p>
          </p:txBody>
        </p:sp>
        <p:sp>
          <p:nvSpPr>
            <p:cNvPr id="44103" name="Rectangle 71"/>
            <p:cNvSpPr>
              <a:spLocks noChangeArrowheads="1"/>
            </p:cNvSpPr>
            <p:nvPr/>
          </p:nvSpPr>
          <p:spPr bwMode="auto">
            <a:xfrm flipH="1">
              <a:off x="3949" y="1596"/>
              <a:ext cx="2" cy="430"/>
            </a:xfrm>
            <a:prstGeom prst="rect">
              <a:avLst/>
            </a:prstGeom>
            <a:solidFill>
              <a:srgbClr val="D0D0D0"/>
            </a:solidFill>
            <a:ln w="12700">
              <a:noFill/>
              <a:miter lim="800000"/>
              <a:headEnd/>
              <a:tailEnd/>
            </a:ln>
          </p:spPr>
          <p:txBody>
            <a:bodyPr wrap="none" anchor="ctr"/>
            <a:lstStyle/>
            <a:p>
              <a:endParaRPr lang="en-US"/>
            </a:p>
          </p:txBody>
        </p:sp>
        <p:sp>
          <p:nvSpPr>
            <p:cNvPr id="44104" name="Rectangle 72"/>
            <p:cNvSpPr>
              <a:spLocks noChangeArrowheads="1"/>
            </p:cNvSpPr>
            <p:nvPr/>
          </p:nvSpPr>
          <p:spPr bwMode="auto">
            <a:xfrm flipH="1">
              <a:off x="3950" y="1596"/>
              <a:ext cx="1" cy="430"/>
            </a:xfrm>
            <a:prstGeom prst="rect">
              <a:avLst/>
            </a:prstGeom>
            <a:solidFill>
              <a:srgbClr val="D0D0D0"/>
            </a:solidFill>
            <a:ln w="12700">
              <a:noFill/>
              <a:miter lim="800000"/>
              <a:headEnd/>
              <a:tailEnd/>
            </a:ln>
          </p:spPr>
          <p:txBody>
            <a:bodyPr wrap="none" anchor="ctr"/>
            <a:lstStyle/>
            <a:p>
              <a:endParaRPr lang="en-US"/>
            </a:p>
          </p:txBody>
        </p:sp>
        <p:sp>
          <p:nvSpPr>
            <p:cNvPr id="44105" name="Rectangle 73"/>
            <p:cNvSpPr>
              <a:spLocks noChangeArrowheads="1"/>
            </p:cNvSpPr>
            <p:nvPr/>
          </p:nvSpPr>
          <p:spPr bwMode="auto">
            <a:xfrm flipH="1">
              <a:off x="3950" y="1596"/>
              <a:ext cx="2" cy="430"/>
            </a:xfrm>
            <a:prstGeom prst="rect">
              <a:avLst/>
            </a:prstGeom>
            <a:solidFill>
              <a:srgbClr val="D0D0D0"/>
            </a:solidFill>
            <a:ln w="12700">
              <a:noFill/>
              <a:miter lim="800000"/>
              <a:headEnd/>
              <a:tailEnd/>
            </a:ln>
          </p:spPr>
          <p:txBody>
            <a:bodyPr wrap="none" anchor="ctr"/>
            <a:lstStyle/>
            <a:p>
              <a:endParaRPr lang="en-US"/>
            </a:p>
          </p:txBody>
        </p:sp>
        <p:sp>
          <p:nvSpPr>
            <p:cNvPr id="44106" name="Rectangle 74"/>
            <p:cNvSpPr>
              <a:spLocks noChangeArrowheads="1"/>
            </p:cNvSpPr>
            <p:nvPr/>
          </p:nvSpPr>
          <p:spPr bwMode="auto">
            <a:xfrm flipH="1">
              <a:off x="3951" y="1596"/>
              <a:ext cx="1" cy="430"/>
            </a:xfrm>
            <a:prstGeom prst="rect">
              <a:avLst/>
            </a:prstGeom>
            <a:solidFill>
              <a:srgbClr val="C0C0C0"/>
            </a:solidFill>
            <a:ln w="12700">
              <a:noFill/>
              <a:miter lim="800000"/>
              <a:headEnd/>
              <a:tailEnd/>
            </a:ln>
          </p:spPr>
          <p:txBody>
            <a:bodyPr wrap="none" anchor="ctr"/>
            <a:lstStyle/>
            <a:p>
              <a:endParaRPr lang="en-US"/>
            </a:p>
          </p:txBody>
        </p:sp>
        <p:sp>
          <p:nvSpPr>
            <p:cNvPr id="44107" name="Rectangle 75"/>
            <p:cNvSpPr>
              <a:spLocks noChangeArrowheads="1"/>
            </p:cNvSpPr>
            <p:nvPr/>
          </p:nvSpPr>
          <p:spPr bwMode="auto">
            <a:xfrm flipH="1">
              <a:off x="3951" y="1596"/>
              <a:ext cx="2" cy="430"/>
            </a:xfrm>
            <a:prstGeom prst="rect">
              <a:avLst/>
            </a:prstGeom>
            <a:solidFill>
              <a:srgbClr val="C0C0C0"/>
            </a:solidFill>
            <a:ln w="12700">
              <a:noFill/>
              <a:miter lim="800000"/>
              <a:headEnd/>
              <a:tailEnd/>
            </a:ln>
          </p:spPr>
          <p:txBody>
            <a:bodyPr wrap="none" anchor="ctr"/>
            <a:lstStyle/>
            <a:p>
              <a:endParaRPr lang="en-US"/>
            </a:p>
          </p:txBody>
        </p:sp>
        <p:sp>
          <p:nvSpPr>
            <p:cNvPr id="44108" name="Rectangle 76"/>
            <p:cNvSpPr>
              <a:spLocks noChangeArrowheads="1"/>
            </p:cNvSpPr>
            <p:nvPr/>
          </p:nvSpPr>
          <p:spPr bwMode="auto">
            <a:xfrm flipH="1">
              <a:off x="3952" y="1596"/>
              <a:ext cx="2" cy="430"/>
            </a:xfrm>
            <a:prstGeom prst="rect">
              <a:avLst/>
            </a:prstGeom>
            <a:solidFill>
              <a:srgbClr val="C0C0C0"/>
            </a:solidFill>
            <a:ln w="12700">
              <a:noFill/>
              <a:miter lim="800000"/>
              <a:headEnd/>
              <a:tailEnd/>
            </a:ln>
          </p:spPr>
          <p:txBody>
            <a:bodyPr wrap="none" anchor="ctr"/>
            <a:lstStyle/>
            <a:p>
              <a:endParaRPr lang="en-US"/>
            </a:p>
          </p:txBody>
        </p:sp>
        <p:sp>
          <p:nvSpPr>
            <p:cNvPr id="44109" name="Rectangle 77"/>
            <p:cNvSpPr>
              <a:spLocks noChangeArrowheads="1"/>
            </p:cNvSpPr>
            <p:nvPr/>
          </p:nvSpPr>
          <p:spPr bwMode="auto">
            <a:xfrm flipH="1">
              <a:off x="3952" y="1596"/>
              <a:ext cx="3" cy="430"/>
            </a:xfrm>
            <a:prstGeom prst="rect">
              <a:avLst/>
            </a:prstGeom>
            <a:solidFill>
              <a:srgbClr val="C0C0C0"/>
            </a:solidFill>
            <a:ln w="12700">
              <a:noFill/>
              <a:miter lim="800000"/>
              <a:headEnd/>
              <a:tailEnd/>
            </a:ln>
          </p:spPr>
          <p:txBody>
            <a:bodyPr wrap="none" anchor="ctr"/>
            <a:lstStyle/>
            <a:p>
              <a:endParaRPr lang="en-US"/>
            </a:p>
          </p:txBody>
        </p:sp>
        <p:sp>
          <p:nvSpPr>
            <p:cNvPr id="44110" name="Rectangle 78"/>
            <p:cNvSpPr>
              <a:spLocks noChangeArrowheads="1"/>
            </p:cNvSpPr>
            <p:nvPr/>
          </p:nvSpPr>
          <p:spPr bwMode="auto">
            <a:xfrm flipH="1">
              <a:off x="3954" y="1596"/>
              <a:ext cx="1" cy="430"/>
            </a:xfrm>
            <a:prstGeom prst="rect">
              <a:avLst/>
            </a:prstGeom>
            <a:solidFill>
              <a:srgbClr val="C0C0C0"/>
            </a:solidFill>
            <a:ln w="12700">
              <a:noFill/>
              <a:miter lim="800000"/>
              <a:headEnd/>
              <a:tailEnd/>
            </a:ln>
          </p:spPr>
          <p:txBody>
            <a:bodyPr wrap="none" anchor="ctr"/>
            <a:lstStyle/>
            <a:p>
              <a:endParaRPr lang="en-US"/>
            </a:p>
          </p:txBody>
        </p:sp>
        <p:sp>
          <p:nvSpPr>
            <p:cNvPr id="44111" name="Rectangle 79"/>
            <p:cNvSpPr>
              <a:spLocks noChangeArrowheads="1"/>
            </p:cNvSpPr>
            <p:nvPr/>
          </p:nvSpPr>
          <p:spPr bwMode="auto">
            <a:xfrm flipH="1">
              <a:off x="3955" y="1596"/>
              <a:ext cx="2" cy="430"/>
            </a:xfrm>
            <a:prstGeom prst="rect">
              <a:avLst/>
            </a:prstGeom>
            <a:solidFill>
              <a:srgbClr val="C0C0C0"/>
            </a:solidFill>
            <a:ln w="12700">
              <a:noFill/>
              <a:miter lim="800000"/>
              <a:headEnd/>
              <a:tailEnd/>
            </a:ln>
          </p:spPr>
          <p:txBody>
            <a:bodyPr wrap="none" anchor="ctr"/>
            <a:lstStyle/>
            <a:p>
              <a:endParaRPr lang="en-US"/>
            </a:p>
          </p:txBody>
        </p:sp>
        <p:sp>
          <p:nvSpPr>
            <p:cNvPr id="44112" name="Rectangle 80"/>
            <p:cNvSpPr>
              <a:spLocks noChangeArrowheads="1"/>
            </p:cNvSpPr>
            <p:nvPr/>
          </p:nvSpPr>
          <p:spPr bwMode="auto">
            <a:xfrm flipH="1">
              <a:off x="3955" y="1596"/>
              <a:ext cx="2" cy="430"/>
            </a:xfrm>
            <a:prstGeom prst="rect">
              <a:avLst/>
            </a:prstGeom>
            <a:solidFill>
              <a:srgbClr val="C0C0C0"/>
            </a:solidFill>
            <a:ln w="12700">
              <a:noFill/>
              <a:miter lim="800000"/>
              <a:headEnd/>
              <a:tailEnd/>
            </a:ln>
          </p:spPr>
          <p:txBody>
            <a:bodyPr wrap="none" anchor="ctr"/>
            <a:lstStyle/>
            <a:p>
              <a:endParaRPr lang="en-US"/>
            </a:p>
          </p:txBody>
        </p:sp>
        <p:sp>
          <p:nvSpPr>
            <p:cNvPr id="44113" name="Rectangle 81"/>
            <p:cNvSpPr>
              <a:spLocks noChangeArrowheads="1"/>
            </p:cNvSpPr>
            <p:nvPr/>
          </p:nvSpPr>
          <p:spPr bwMode="auto">
            <a:xfrm flipH="1">
              <a:off x="3956" y="1596"/>
              <a:ext cx="2" cy="430"/>
            </a:xfrm>
            <a:prstGeom prst="rect">
              <a:avLst/>
            </a:prstGeom>
            <a:solidFill>
              <a:srgbClr val="C0C0C0"/>
            </a:solidFill>
            <a:ln w="12700">
              <a:noFill/>
              <a:miter lim="800000"/>
              <a:headEnd/>
              <a:tailEnd/>
            </a:ln>
          </p:spPr>
          <p:txBody>
            <a:bodyPr wrap="none" anchor="ctr"/>
            <a:lstStyle/>
            <a:p>
              <a:endParaRPr lang="en-US"/>
            </a:p>
          </p:txBody>
        </p:sp>
        <p:sp>
          <p:nvSpPr>
            <p:cNvPr id="44114" name="Rectangle 82"/>
            <p:cNvSpPr>
              <a:spLocks noChangeArrowheads="1"/>
            </p:cNvSpPr>
            <p:nvPr/>
          </p:nvSpPr>
          <p:spPr bwMode="auto">
            <a:xfrm flipH="1">
              <a:off x="3957" y="1596"/>
              <a:ext cx="1" cy="430"/>
            </a:xfrm>
            <a:prstGeom prst="rect">
              <a:avLst/>
            </a:prstGeom>
            <a:solidFill>
              <a:srgbClr val="C0C0C0"/>
            </a:solidFill>
            <a:ln w="12700">
              <a:noFill/>
              <a:miter lim="800000"/>
              <a:headEnd/>
              <a:tailEnd/>
            </a:ln>
          </p:spPr>
          <p:txBody>
            <a:bodyPr wrap="none" anchor="ctr"/>
            <a:lstStyle/>
            <a:p>
              <a:endParaRPr lang="en-US"/>
            </a:p>
          </p:txBody>
        </p:sp>
        <p:sp>
          <p:nvSpPr>
            <p:cNvPr id="44115" name="Rectangle 83"/>
            <p:cNvSpPr>
              <a:spLocks noChangeArrowheads="1"/>
            </p:cNvSpPr>
            <p:nvPr/>
          </p:nvSpPr>
          <p:spPr bwMode="auto">
            <a:xfrm>
              <a:off x="3917" y="1601"/>
              <a:ext cx="36" cy="421"/>
            </a:xfrm>
            <a:prstGeom prst="rect">
              <a:avLst/>
            </a:prstGeom>
            <a:noFill/>
            <a:ln w="12700">
              <a:solidFill>
                <a:srgbClr val="000000"/>
              </a:solidFill>
              <a:miter lim="800000"/>
              <a:headEnd/>
              <a:tailEnd/>
            </a:ln>
          </p:spPr>
          <p:txBody>
            <a:bodyPr wrap="none" anchor="ctr"/>
            <a:lstStyle/>
            <a:p>
              <a:endParaRPr lang="en-US"/>
            </a:p>
          </p:txBody>
        </p:sp>
        <p:sp>
          <p:nvSpPr>
            <p:cNvPr id="44116" name="Freeform 84"/>
            <p:cNvSpPr>
              <a:spLocks/>
            </p:cNvSpPr>
            <p:nvPr/>
          </p:nvSpPr>
          <p:spPr bwMode="auto">
            <a:xfrm>
              <a:off x="3901" y="1557"/>
              <a:ext cx="71" cy="40"/>
            </a:xfrm>
            <a:custGeom>
              <a:avLst/>
              <a:gdLst>
                <a:gd name="T0" fmla="*/ 59 w 71"/>
                <a:gd name="T1" fmla="*/ 39 h 40"/>
                <a:gd name="T2" fmla="*/ 70 w 71"/>
                <a:gd name="T3" fmla="*/ 0 h 40"/>
                <a:gd name="T4" fmla="*/ 0 w 71"/>
                <a:gd name="T5" fmla="*/ 0 h 40"/>
                <a:gd name="T6" fmla="*/ 13 w 71"/>
                <a:gd name="T7" fmla="*/ 39 h 40"/>
                <a:gd name="T8" fmla="*/ 59 w 71"/>
                <a:gd name="T9" fmla="*/ 39 h 40"/>
                <a:gd name="T10" fmla="*/ 0 60000 65536"/>
                <a:gd name="T11" fmla="*/ 0 60000 65536"/>
                <a:gd name="T12" fmla="*/ 0 60000 65536"/>
                <a:gd name="T13" fmla="*/ 0 60000 65536"/>
                <a:gd name="T14" fmla="*/ 0 60000 65536"/>
                <a:gd name="T15" fmla="*/ 0 w 71"/>
                <a:gd name="T16" fmla="*/ 0 h 40"/>
                <a:gd name="T17" fmla="*/ 71 w 71"/>
                <a:gd name="T18" fmla="*/ 40 h 40"/>
              </a:gdLst>
              <a:ahLst/>
              <a:cxnLst>
                <a:cxn ang="T10">
                  <a:pos x="T0" y="T1"/>
                </a:cxn>
                <a:cxn ang="T11">
                  <a:pos x="T2" y="T3"/>
                </a:cxn>
                <a:cxn ang="T12">
                  <a:pos x="T4" y="T5"/>
                </a:cxn>
                <a:cxn ang="T13">
                  <a:pos x="T6" y="T7"/>
                </a:cxn>
                <a:cxn ang="T14">
                  <a:pos x="T8" y="T9"/>
                </a:cxn>
              </a:cxnLst>
              <a:rect l="T15" t="T16" r="T17" b="T18"/>
              <a:pathLst>
                <a:path w="71" h="40">
                  <a:moveTo>
                    <a:pt x="59" y="39"/>
                  </a:moveTo>
                  <a:lnTo>
                    <a:pt x="70" y="0"/>
                  </a:lnTo>
                  <a:lnTo>
                    <a:pt x="0" y="0"/>
                  </a:lnTo>
                  <a:lnTo>
                    <a:pt x="13" y="39"/>
                  </a:lnTo>
                  <a:lnTo>
                    <a:pt x="59" y="39"/>
                  </a:lnTo>
                </a:path>
              </a:pathLst>
            </a:custGeom>
            <a:solidFill>
              <a:srgbClr val="FFFFFF"/>
            </a:solidFill>
            <a:ln w="12700" cap="rnd">
              <a:solidFill>
                <a:srgbClr val="000000"/>
              </a:solidFill>
              <a:round/>
              <a:headEnd/>
              <a:tailEnd/>
            </a:ln>
          </p:spPr>
          <p:txBody>
            <a:bodyPr/>
            <a:lstStyle/>
            <a:p>
              <a:endParaRPr lang="en-US"/>
            </a:p>
          </p:txBody>
        </p:sp>
        <p:sp>
          <p:nvSpPr>
            <p:cNvPr id="44117" name="Rectangle 85"/>
            <p:cNvSpPr>
              <a:spLocks noChangeArrowheads="1"/>
            </p:cNvSpPr>
            <p:nvPr/>
          </p:nvSpPr>
          <p:spPr bwMode="auto">
            <a:xfrm>
              <a:off x="3987" y="2182"/>
              <a:ext cx="469" cy="58"/>
            </a:xfrm>
            <a:prstGeom prst="rect">
              <a:avLst/>
            </a:prstGeom>
            <a:noFill/>
            <a:ln w="12700">
              <a:solidFill>
                <a:srgbClr val="000000"/>
              </a:solidFill>
              <a:miter lim="800000"/>
              <a:headEnd/>
              <a:tailEnd/>
            </a:ln>
          </p:spPr>
          <p:txBody>
            <a:bodyPr wrap="none" anchor="ctr"/>
            <a:lstStyle/>
            <a:p>
              <a:endParaRPr lang="en-US"/>
            </a:p>
          </p:txBody>
        </p:sp>
        <p:sp>
          <p:nvSpPr>
            <p:cNvPr id="44118" name="Rectangle 86"/>
            <p:cNvSpPr>
              <a:spLocks noChangeArrowheads="1"/>
            </p:cNvSpPr>
            <p:nvPr/>
          </p:nvSpPr>
          <p:spPr bwMode="auto">
            <a:xfrm>
              <a:off x="3987" y="2251"/>
              <a:ext cx="469" cy="237"/>
            </a:xfrm>
            <a:prstGeom prst="rect">
              <a:avLst/>
            </a:prstGeom>
            <a:noFill/>
            <a:ln w="12700">
              <a:solidFill>
                <a:srgbClr val="000000"/>
              </a:solidFill>
              <a:miter lim="800000"/>
              <a:headEnd/>
              <a:tailEnd/>
            </a:ln>
          </p:spPr>
          <p:txBody>
            <a:bodyPr wrap="none" anchor="ctr"/>
            <a:lstStyle/>
            <a:p>
              <a:endParaRPr lang="en-US"/>
            </a:p>
          </p:txBody>
        </p:sp>
        <p:sp>
          <p:nvSpPr>
            <p:cNvPr id="44119" name="Freeform 87"/>
            <p:cNvSpPr>
              <a:spLocks/>
            </p:cNvSpPr>
            <p:nvPr/>
          </p:nvSpPr>
          <p:spPr bwMode="auto">
            <a:xfrm>
              <a:off x="3483" y="2240"/>
              <a:ext cx="165" cy="158"/>
            </a:xfrm>
            <a:custGeom>
              <a:avLst/>
              <a:gdLst>
                <a:gd name="T0" fmla="*/ 0 w 165"/>
                <a:gd name="T1" fmla="*/ 0 h 158"/>
                <a:gd name="T2" fmla="*/ 164 w 165"/>
                <a:gd name="T3" fmla="*/ 0 h 158"/>
                <a:gd name="T4" fmla="*/ 133 w 165"/>
                <a:gd name="T5" fmla="*/ 127 h 158"/>
                <a:gd name="T6" fmla="*/ 133 w 165"/>
                <a:gd name="T7" fmla="*/ 157 h 158"/>
                <a:gd name="T8" fmla="*/ 39 w 165"/>
                <a:gd name="T9" fmla="*/ 157 h 158"/>
                <a:gd name="T10" fmla="*/ 0 w 165"/>
                <a:gd name="T11" fmla="*/ 0 h 158"/>
                <a:gd name="T12" fmla="*/ 0 60000 65536"/>
                <a:gd name="T13" fmla="*/ 0 60000 65536"/>
                <a:gd name="T14" fmla="*/ 0 60000 65536"/>
                <a:gd name="T15" fmla="*/ 0 60000 65536"/>
                <a:gd name="T16" fmla="*/ 0 60000 65536"/>
                <a:gd name="T17" fmla="*/ 0 60000 65536"/>
                <a:gd name="T18" fmla="*/ 0 w 165"/>
                <a:gd name="T19" fmla="*/ 0 h 158"/>
                <a:gd name="T20" fmla="*/ 165 w 165"/>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165" h="158">
                  <a:moveTo>
                    <a:pt x="0" y="0"/>
                  </a:moveTo>
                  <a:lnTo>
                    <a:pt x="164" y="0"/>
                  </a:lnTo>
                  <a:lnTo>
                    <a:pt x="133" y="127"/>
                  </a:lnTo>
                  <a:lnTo>
                    <a:pt x="133" y="157"/>
                  </a:lnTo>
                  <a:lnTo>
                    <a:pt x="39" y="157"/>
                  </a:lnTo>
                  <a:lnTo>
                    <a:pt x="0" y="0"/>
                  </a:lnTo>
                </a:path>
              </a:pathLst>
            </a:custGeom>
            <a:solidFill>
              <a:srgbClr val="800000"/>
            </a:solidFill>
            <a:ln w="12700" cap="rnd">
              <a:solidFill>
                <a:srgbClr val="000000"/>
              </a:solidFill>
              <a:round/>
              <a:headEnd/>
              <a:tailEnd/>
            </a:ln>
          </p:spPr>
          <p:txBody>
            <a:bodyPr/>
            <a:lstStyle/>
            <a:p>
              <a:endParaRPr lang="en-US"/>
            </a:p>
          </p:txBody>
        </p:sp>
        <p:sp>
          <p:nvSpPr>
            <p:cNvPr id="44120" name="Line 88"/>
            <p:cNvSpPr>
              <a:spLocks noChangeShapeType="1"/>
            </p:cNvSpPr>
            <p:nvPr/>
          </p:nvSpPr>
          <p:spPr bwMode="auto">
            <a:xfrm>
              <a:off x="3505" y="2266"/>
              <a:ext cx="117" cy="0"/>
            </a:xfrm>
            <a:prstGeom prst="line">
              <a:avLst/>
            </a:prstGeom>
            <a:noFill/>
            <a:ln w="12700">
              <a:solidFill>
                <a:srgbClr val="000000"/>
              </a:solidFill>
              <a:round/>
              <a:headEnd/>
              <a:tailEnd/>
            </a:ln>
          </p:spPr>
          <p:txBody>
            <a:bodyPr wrap="none" anchor="ctr"/>
            <a:lstStyle/>
            <a:p>
              <a:endParaRPr lang="en-US"/>
            </a:p>
          </p:txBody>
        </p:sp>
        <p:sp>
          <p:nvSpPr>
            <p:cNvPr id="44121" name="Freeform 89"/>
            <p:cNvSpPr>
              <a:spLocks/>
            </p:cNvSpPr>
            <p:nvPr/>
          </p:nvSpPr>
          <p:spPr bwMode="auto">
            <a:xfrm>
              <a:off x="3489" y="2197"/>
              <a:ext cx="153" cy="44"/>
            </a:xfrm>
            <a:custGeom>
              <a:avLst/>
              <a:gdLst>
                <a:gd name="T0" fmla="*/ 0 w 153"/>
                <a:gd name="T1" fmla="*/ 43 h 44"/>
                <a:gd name="T2" fmla="*/ 152 w 153"/>
                <a:gd name="T3" fmla="*/ 43 h 44"/>
                <a:gd name="T4" fmla="*/ 131 w 153"/>
                <a:gd name="T5" fmla="*/ 16 h 44"/>
                <a:gd name="T6" fmla="*/ 103 w 153"/>
                <a:gd name="T7" fmla="*/ 10 h 44"/>
                <a:gd name="T8" fmla="*/ 67 w 153"/>
                <a:gd name="T9" fmla="*/ 0 h 44"/>
                <a:gd name="T10" fmla="*/ 25 w 153"/>
                <a:gd name="T11" fmla="*/ 20 h 44"/>
                <a:gd name="T12" fmla="*/ 9 w 153"/>
                <a:gd name="T13" fmla="*/ 38 h 44"/>
                <a:gd name="T14" fmla="*/ 0 w 153"/>
                <a:gd name="T15" fmla="*/ 43 h 44"/>
                <a:gd name="T16" fmla="*/ 0 60000 65536"/>
                <a:gd name="T17" fmla="*/ 0 60000 65536"/>
                <a:gd name="T18" fmla="*/ 0 60000 65536"/>
                <a:gd name="T19" fmla="*/ 0 60000 65536"/>
                <a:gd name="T20" fmla="*/ 0 60000 65536"/>
                <a:gd name="T21" fmla="*/ 0 60000 65536"/>
                <a:gd name="T22" fmla="*/ 0 60000 65536"/>
                <a:gd name="T23" fmla="*/ 0 60000 65536"/>
                <a:gd name="T24" fmla="*/ 0 w 153"/>
                <a:gd name="T25" fmla="*/ 0 h 44"/>
                <a:gd name="T26" fmla="*/ 153 w 15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3" h="44">
                  <a:moveTo>
                    <a:pt x="0" y="43"/>
                  </a:moveTo>
                  <a:lnTo>
                    <a:pt x="152" y="43"/>
                  </a:lnTo>
                  <a:lnTo>
                    <a:pt x="131" y="16"/>
                  </a:lnTo>
                  <a:lnTo>
                    <a:pt x="103" y="10"/>
                  </a:lnTo>
                  <a:lnTo>
                    <a:pt x="67" y="0"/>
                  </a:lnTo>
                  <a:lnTo>
                    <a:pt x="25" y="20"/>
                  </a:lnTo>
                  <a:lnTo>
                    <a:pt x="9" y="38"/>
                  </a:lnTo>
                  <a:lnTo>
                    <a:pt x="0" y="43"/>
                  </a:lnTo>
                </a:path>
              </a:pathLst>
            </a:custGeom>
            <a:solidFill>
              <a:srgbClr val="800000"/>
            </a:solidFill>
            <a:ln w="12700" cap="rnd">
              <a:solidFill>
                <a:srgbClr val="000000"/>
              </a:solidFill>
              <a:round/>
              <a:headEnd/>
              <a:tailEnd/>
            </a:ln>
          </p:spPr>
          <p:txBody>
            <a:bodyPr/>
            <a:lstStyle/>
            <a:p>
              <a:endParaRPr lang="en-US"/>
            </a:p>
          </p:txBody>
        </p:sp>
        <p:sp>
          <p:nvSpPr>
            <p:cNvPr id="44122" name="Freeform 90"/>
            <p:cNvSpPr>
              <a:spLocks/>
            </p:cNvSpPr>
            <p:nvPr/>
          </p:nvSpPr>
          <p:spPr bwMode="auto">
            <a:xfrm>
              <a:off x="3663" y="2240"/>
              <a:ext cx="164" cy="158"/>
            </a:xfrm>
            <a:custGeom>
              <a:avLst/>
              <a:gdLst>
                <a:gd name="T0" fmla="*/ 0 w 164"/>
                <a:gd name="T1" fmla="*/ 0 h 158"/>
                <a:gd name="T2" fmla="*/ 163 w 164"/>
                <a:gd name="T3" fmla="*/ 0 h 158"/>
                <a:gd name="T4" fmla="*/ 132 w 164"/>
                <a:gd name="T5" fmla="*/ 127 h 158"/>
                <a:gd name="T6" fmla="*/ 132 w 164"/>
                <a:gd name="T7" fmla="*/ 157 h 158"/>
                <a:gd name="T8" fmla="*/ 38 w 164"/>
                <a:gd name="T9" fmla="*/ 157 h 158"/>
                <a:gd name="T10" fmla="*/ 0 w 164"/>
                <a:gd name="T11" fmla="*/ 0 h 158"/>
                <a:gd name="T12" fmla="*/ 0 60000 65536"/>
                <a:gd name="T13" fmla="*/ 0 60000 65536"/>
                <a:gd name="T14" fmla="*/ 0 60000 65536"/>
                <a:gd name="T15" fmla="*/ 0 60000 65536"/>
                <a:gd name="T16" fmla="*/ 0 60000 65536"/>
                <a:gd name="T17" fmla="*/ 0 60000 65536"/>
                <a:gd name="T18" fmla="*/ 0 w 164"/>
                <a:gd name="T19" fmla="*/ 0 h 158"/>
                <a:gd name="T20" fmla="*/ 164 w 164"/>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164" h="158">
                  <a:moveTo>
                    <a:pt x="0" y="0"/>
                  </a:moveTo>
                  <a:lnTo>
                    <a:pt x="163" y="0"/>
                  </a:lnTo>
                  <a:lnTo>
                    <a:pt x="132" y="127"/>
                  </a:lnTo>
                  <a:lnTo>
                    <a:pt x="132" y="157"/>
                  </a:lnTo>
                  <a:lnTo>
                    <a:pt x="38" y="157"/>
                  </a:lnTo>
                  <a:lnTo>
                    <a:pt x="0" y="0"/>
                  </a:lnTo>
                </a:path>
              </a:pathLst>
            </a:custGeom>
            <a:solidFill>
              <a:srgbClr val="800000"/>
            </a:solidFill>
            <a:ln w="12700" cap="rnd">
              <a:solidFill>
                <a:srgbClr val="000000"/>
              </a:solidFill>
              <a:round/>
              <a:headEnd/>
              <a:tailEnd/>
            </a:ln>
          </p:spPr>
          <p:txBody>
            <a:bodyPr/>
            <a:lstStyle/>
            <a:p>
              <a:endParaRPr lang="en-US"/>
            </a:p>
          </p:txBody>
        </p:sp>
        <p:sp>
          <p:nvSpPr>
            <p:cNvPr id="44123" name="Line 91"/>
            <p:cNvSpPr>
              <a:spLocks noChangeShapeType="1"/>
            </p:cNvSpPr>
            <p:nvPr/>
          </p:nvSpPr>
          <p:spPr bwMode="auto">
            <a:xfrm>
              <a:off x="3685" y="2266"/>
              <a:ext cx="116" cy="0"/>
            </a:xfrm>
            <a:prstGeom prst="line">
              <a:avLst/>
            </a:prstGeom>
            <a:noFill/>
            <a:ln w="12700">
              <a:solidFill>
                <a:srgbClr val="000000"/>
              </a:solidFill>
              <a:round/>
              <a:headEnd/>
              <a:tailEnd/>
            </a:ln>
          </p:spPr>
          <p:txBody>
            <a:bodyPr wrap="none" anchor="ctr"/>
            <a:lstStyle/>
            <a:p>
              <a:endParaRPr lang="en-US"/>
            </a:p>
          </p:txBody>
        </p:sp>
        <p:sp>
          <p:nvSpPr>
            <p:cNvPr id="44124" name="Freeform 92"/>
            <p:cNvSpPr>
              <a:spLocks/>
            </p:cNvSpPr>
            <p:nvPr/>
          </p:nvSpPr>
          <p:spPr bwMode="auto">
            <a:xfrm>
              <a:off x="3842" y="2240"/>
              <a:ext cx="164" cy="158"/>
            </a:xfrm>
            <a:custGeom>
              <a:avLst/>
              <a:gdLst>
                <a:gd name="T0" fmla="*/ 0 w 164"/>
                <a:gd name="T1" fmla="*/ 0 h 158"/>
                <a:gd name="T2" fmla="*/ 163 w 164"/>
                <a:gd name="T3" fmla="*/ 0 h 158"/>
                <a:gd name="T4" fmla="*/ 133 w 164"/>
                <a:gd name="T5" fmla="*/ 127 h 158"/>
                <a:gd name="T6" fmla="*/ 133 w 164"/>
                <a:gd name="T7" fmla="*/ 157 h 158"/>
                <a:gd name="T8" fmla="*/ 39 w 164"/>
                <a:gd name="T9" fmla="*/ 157 h 158"/>
                <a:gd name="T10" fmla="*/ 0 w 164"/>
                <a:gd name="T11" fmla="*/ 0 h 158"/>
                <a:gd name="T12" fmla="*/ 0 60000 65536"/>
                <a:gd name="T13" fmla="*/ 0 60000 65536"/>
                <a:gd name="T14" fmla="*/ 0 60000 65536"/>
                <a:gd name="T15" fmla="*/ 0 60000 65536"/>
                <a:gd name="T16" fmla="*/ 0 60000 65536"/>
                <a:gd name="T17" fmla="*/ 0 60000 65536"/>
                <a:gd name="T18" fmla="*/ 0 w 164"/>
                <a:gd name="T19" fmla="*/ 0 h 158"/>
                <a:gd name="T20" fmla="*/ 164 w 164"/>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164" h="158">
                  <a:moveTo>
                    <a:pt x="0" y="0"/>
                  </a:moveTo>
                  <a:lnTo>
                    <a:pt x="163" y="0"/>
                  </a:lnTo>
                  <a:lnTo>
                    <a:pt x="133" y="127"/>
                  </a:lnTo>
                  <a:lnTo>
                    <a:pt x="133" y="157"/>
                  </a:lnTo>
                  <a:lnTo>
                    <a:pt x="39" y="157"/>
                  </a:lnTo>
                  <a:lnTo>
                    <a:pt x="0" y="0"/>
                  </a:lnTo>
                </a:path>
              </a:pathLst>
            </a:custGeom>
            <a:solidFill>
              <a:srgbClr val="800000"/>
            </a:solidFill>
            <a:ln w="12700" cap="rnd">
              <a:solidFill>
                <a:srgbClr val="000000"/>
              </a:solidFill>
              <a:round/>
              <a:headEnd/>
              <a:tailEnd/>
            </a:ln>
          </p:spPr>
          <p:txBody>
            <a:bodyPr/>
            <a:lstStyle/>
            <a:p>
              <a:endParaRPr lang="en-US"/>
            </a:p>
          </p:txBody>
        </p:sp>
        <p:sp>
          <p:nvSpPr>
            <p:cNvPr id="44125" name="Line 93"/>
            <p:cNvSpPr>
              <a:spLocks noChangeShapeType="1"/>
            </p:cNvSpPr>
            <p:nvPr/>
          </p:nvSpPr>
          <p:spPr bwMode="auto">
            <a:xfrm>
              <a:off x="3864" y="2266"/>
              <a:ext cx="117" cy="0"/>
            </a:xfrm>
            <a:prstGeom prst="line">
              <a:avLst/>
            </a:prstGeom>
            <a:noFill/>
            <a:ln w="12700">
              <a:solidFill>
                <a:srgbClr val="000000"/>
              </a:solidFill>
              <a:round/>
              <a:headEnd/>
              <a:tailEnd/>
            </a:ln>
          </p:spPr>
          <p:txBody>
            <a:bodyPr wrap="none" anchor="ctr"/>
            <a:lstStyle/>
            <a:p>
              <a:endParaRPr lang="en-US"/>
            </a:p>
          </p:txBody>
        </p:sp>
        <p:sp>
          <p:nvSpPr>
            <p:cNvPr id="44126" name="Freeform 94"/>
            <p:cNvSpPr>
              <a:spLocks/>
            </p:cNvSpPr>
            <p:nvPr/>
          </p:nvSpPr>
          <p:spPr bwMode="auto">
            <a:xfrm>
              <a:off x="4022" y="2240"/>
              <a:ext cx="164" cy="158"/>
            </a:xfrm>
            <a:custGeom>
              <a:avLst/>
              <a:gdLst>
                <a:gd name="T0" fmla="*/ 0 w 164"/>
                <a:gd name="T1" fmla="*/ 0 h 158"/>
                <a:gd name="T2" fmla="*/ 163 w 164"/>
                <a:gd name="T3" fmla="*/ 0 h 158"/>
                <a:gd name="T4" fmla="*/ 133 w 164"/>
                <a:gd name="T5" fmla="*/ 127 h 158"/>
                <a:gd name="T6" fmla="*/ 133 w 164"/>
                <a:gd name="T7" fmla="*/ 157 h 158"/>
                <a:gd name="T8" fmla="*/ 38 w 164"/>
                <a:gd name="T9" fmla="*/ 157 h 158"/>
                <a:gd name="T10" fmla="*/ 0 w 164"/>
                <a:gd name="T11" fmla="*/ 0 h 158"/>
                <a:gd name="T12" fmla="*/ 0 60000 65536"/>
                <a:gd name="T13" fmla="*/ 0 60000 65536"/>
                <a:gd name="T14" fmla="*/ 0 60000 65536"/>
                <a:gd name="T15" fmla="*/ 0 60000 65536"/>
                <a:gd name="T16" fmla="*/ 0 60000 65536"/>
                <a:gd name="T17" fmla="*/ 0 60000 65536"/>
                <a:gd name="T18" fmla="*/ 0 w 164"/>
                <a:gd name="T19" fmla="*/ 0 h 158"/>
                <a:gd name="T20" fmla="*/ 164 w 164"/>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164" h="158">
                  <a:moveTo>
                    <a:pt x="0" y="0"/>
                  </a:moveTo>
                  <a:lnTo>
                    <a:pt x="163" y="0"/>
                  </a:lnTo>
                  <a:lnTo>
                    <a:pt x="133" y="127"/>
                  </a:lnTo>
                  <a:lnTo>
                    <a:pt x="133" y="157"/>
                  </a:lnTo>
                  <a:lnTo>
                    <a:pt x="38" y="157"/>
                  </a:lnTo>
                  <a:lnTo>
                    <a:pt x="0" y="0"/>
                  </a:lnTo>
                </a:path>
              </a:pathLst>
            </a:custGeom>
            <a:solidFill>
              <a:srgbClr val="800000"/>
            </a:solidFill>
            <a:ln w="12700" cap="rnd">
              <a:solidFill>
                <a:srgbClr val="000000"/>
              </a:solidFill>
              <a:round/>
              <a:headEnd/>
              <a:tailEnd/>
            </a:ln>
          </p:spPr>
          <p:txBody>
            <a:bodyPr/>
            <a:lstStyle/>
            <a:p>
              <a:endParaRPr lang="en-US"/>
            </a:p>
          </p:txBody>
        </p:sp>
        <p:sp>
          <p:nvSpPr>
            <p:cNvPr id="44127" name="Line 95"/>
            <p:cNvSpPr>
              <a:spLocks noChangeShapeType="1"/>
            </p:cNvSpPr>
            <p:nvPr/>
          </p:nvSpPr>
          <p:spPr bwMode="auto">
            <a:xfrm>
              <a:off x="4043" y="2266"/>
              <a:ext cx="117" cy="0"/>
            </a:xfrm>
            <a:prstGeom prst="line">
              <a:avLst/>
            </a:prstGeom>
            <a:noFill/>
            <a:ln w="12700">
              <a:solidFill>
                <a:srgbClr val="000000"/>
              </a:solidFill>
              <a:round/>
              <a:headEnd/>
              <a:tailEnd/>
            </a:ln>
          </p:spPr>
          <p:txBody>
            <a:bodyPr wrap="none" anchor="ctr"/>
            <a:lstStyle/>
            <a:p>
              <a:endParaRPr lang="en-US"/>
            </a:p>
          </p:txBody>
        </p:sp>
        <p:sp>
          <p:nvSpPr>
            <p:cNvPr id="44128" name="Freeform 96"/>
            <p:cNvSpPr>
              <a:spLocks/>
            </p:cNvSpPr>
            <p:nvPr/>
          </p:nvSpPr>
          <p:spPr bwMode="auto">
            <a:xfrm>
              <a:off x="3668" y="2197"/>
              <a:ext cx="150" cy="44"/>
            </a:xfrm>
            <a:custGeom>
              <a:avLst/>
              <a:gdLst>
                <a:gd name="T0" fmla="*/ 0 w 150"/>
                <a:gd name="T1" fmla="*/ 43 h 44"/>
                <a:gd name="T2" fmla="*/ 12 w 150"/>
                <a:gd name="T3" fmla="*/ 24 h 44"/>
                <a:gd name="T4" fmla="*/ 52 w 150"/>
                <a:gd name="T5" fmla="*/ 0 h 44"/>
                <a:gd name="T6" fmla="*/ 82 w 150"/>
                <a:gd name="T7" fmla="*/ 10 h 44"/>
                <a:gd name="T8" fmla="*/ 112 w 150"/>
                <a:gd name="T9" fmla="*/ 0 h 44"/>
                <a:gd name="T10" fmla="*/ 146 w 150"/>
                <a:gd name="T11" fmla="*/ 24 h 44"/>
                <a:gd name="T12" fmla="*/ 149 w 150"/>
                <a:gd name="T13" fmla="*/ 43 h 44"/>
                <a:gd name="T14" fmla="*/ 0 w 150"/>
                <a:gd name="T15" fmla="*/ 43 h 44"/>
                <a:gd name="T16" fmla="*/ 0 60000 65536"/>
                <a:gd name="T17" fmla="*/ 0 60000 65536"/>
                <a:gd name="T18" fmla="*/ 0 60000 65536"/>
                <a:gd name="T19" fmla="*/ 0 60000 65536"/>
                <a:gd name="T20" fmla="*/ 0 60000 65536"/>
                <a:gd name="T21" fmla="*/ 0 60000 65536"/>
                <a:gd name="T22" fmla="*/ 0 60000 65536"/>
                <a:gd name="T23" fmla="*/ 0 60000 65536"/>
                <a:gd name="T24" fmla="*/ 0 w 150"/>
                <a:gd name="T25" fmla="*/ 0 h 44"/>
                <a:gd name="T26" fmla="*/ 150 w 150"/>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0" h="44">
                  <a:moveTo>
                    <a:pt x="0" y="43"/>
                  </a:moveTo>
                  <a:lnTo>
                    <a:pt x="12" y="24"/>
                  </a:lnTo>
                  <a:lnTo>
                    <a:pt x="52" y="0"/>
                  </a:lnTo>
                  <a:lnTo>
                    <a:pt x="82" y="10"/>
                  </a:lnTo>
                  <a:lnTo>
                    <a:pt x="112" y="0"/>
                  </a:lnTo>
                  <a:lnTo>
                    <a:pt x="146" y="24"/>
                  </a:lnTo>
                  <a:lnTo>
                    <a:pt x="149" y="43"/>
                  </a:lnTo>
                  <a:lnTo>
                    <a:pt x="0" y="43"/>
                  </a:lnTo>
                </a:path>
              </a:pathLst>
            </a:custGeom>
            <a:solidFill>
              <a:srgbClr val="000000"/>
            </a:solidFill>
            <a:ln w="12700" cap="rnd">
              <a:solidFill>
                <a:srgbClr val="000000"/>
              </a:solidFill>
              <a:round/>
              <a:headEnd/>
              <a:tailEnd/>
            </a:ln>
          </p:spPr>
          <p:txBody>
            <a:bodyPr/>
            <a:lstStyle/>
            <a:p>
              <a:endParaRPr lang="en-US"/>
            </a:p>
          </p:txBody>
        </p:sp>
        <p:sp>
          <p:nvSpPr>
            <p:cNvPr id="44129" name="Freeform 97"/>
            <p:cNvSpPr>
              <a:spLocks/>
            </p:cNvSpPr>
            <p:nvPr/>
          </p:nvSpPr>
          <p:spPr bwMode="auto">
            <a:xfrm>
              <a:off x="3854" y="2221"/>
              <a:ext cx="141" cy="20"/>
            </a:xfrm>
            <a:custGeom>
              <a:avLst/>
              <a:gdLst>
                <a:gd name="T0" fmla="*/ 140 w 141"/>
                <a:gd name="T1" fmla="*/ 19 h 20"/>
                <a:gd name="T2" fmla="*/ 100 w 141"/>
                <a:gd name="T3" fmla="*/ 0 h 20"/>
                <a:gd name="T4" fmla="*/ 64 w 141"/>
                <a:gd name="T5" fmla="*/ 0 h 20"/>
                <a:gd name="T6" fmla="*/ 0 w 141"/>
                <a:gd name="T7" fmla="*/ 19 h 20"/>
                <a:gd name="T8" fmla="*/ 140 w 141"/>
                <a:gd name="T9" fmla="*/ 19 h 20"/>
                <a:gd name="T10" fmla="*/ 0 60000 65536"/>
                <a:gd name="T11" fmla="*/ 0 60000 65536"/>
                <a:gd name="T12" fmla="*/ 0 60000 65536"/>
                <a:gd name="T13" fmla="*/ 0 60000 65536"/>
                <a:gd name="T14" fmla="*/ 0 60000 65536"/>
                <a:gd name="T15" fmla="*/ 0 w 141"/>
                <a:gd name="T16" fmla="*/ 0 h 20"/>
                <a:gd name="T17" fmla="*/ 141 w 141"/>
                <a:gd name="T18" fmla="*/ 20 h 20"/>
              </a:gdLst>
              <a:ahLst/>
              <a:cxnLst>
                <a:cxn ang="T10">
                  <a:pos x="T0" y="T1"/>
                </a:cxn>
                <a:cxn ang="T11">
                  <a:pos x="T2" y="T3"/>
                </a:cxn>
                <a:cxn ang="T12">
                  <a:pos x="T4" y="T5"/>
                </a:cxn>
                <a:cxn ang="T13">
                  <a:pos x="T6" y="T7"/>
                </a:cxn>
                <a:cxn ang="T14">
                  <a:pos x="T8" y="T9"/>
                </a:cxn>
              </a:cxnLst>
              <a:rect l="T15" t="T16" r="T17" b="T18"/>
              <a:pathLst>
                <a:path w="141" h="20">
                  <a:moveTo>
                    <a:pt x="140" y="19"/>
                  </a:moveTo>
                  <a:lnTo>
                    <a:pt x="100" y="0"/>
                  </a:lnTo>
                  <a:lnTo>
                    <a:pt x="64" y="0"/>
                  </a:lnTo>
                  <a:lnTo>
                    <a:pt x="0" y="19"/>
                  </a:lnTo>
                  <a:lnTo>
                    <a:pt x="140" y="19"/>
                  </a:lnTo>
                </a:path>
              </a:pathLst>
            </a:custGeom>
            <a:solidFill>
              <a:srgbClr val="808080"/>
            </a:solidFill>
            <a:ln w="12700" cap="rnd">
              <a:solidFill>
                <a:srgbClr val="000000"/>
              </a:solidFill>
              <a:round/>
              <a:headEnd/>
              <a:tailEnd/>
            </a:ln>
          </p:spPr>
          <p:txBody>
            <a:bodyPr/>
            <a:lstStyle/>
            <a:p>
              <a:endParaRPr lang="en-US"/>
            </a:p>
          </p:txBody>
        </p:sp>
        <p:sp>
          <p:nvSpPr>
            <p:cNvPr id="44130" name="Freeform 98"/>
            <p:cNvSpPr>
              <a:spLocks/>
            </p:cNvSpPr>
            <p:nvPr/>
          </p:nvSpPr>
          <p:spPr bwMode="auto">
            <a:xfrm>
              <a:off x="4033" y="2207"/>
              <a:ext cx="123" cy="34"/>
            </a:xfrm>
            <a:custGeom>
              <a:avLst/>
              <a:gdLst>
                <a:gd name="T0" fmla="*/ 0 w 123"/>
                <a:gd name="T1" fmla="*/ 33 h 34"/>
                <a:gd name="T2" fmla="*/ 18 w 123"/>
                <a:gd name="T3" fmla="*/ 14 h 34"/>
                <a:gd name="T4" fmla="*/ 37 w 123"/>
                <a:gd name="T5" fmla="*/ 0 h 34"/>
                <a:gd name="T6" fmla="*/ 70 w 123"/>
                <a:gd name="T7" fmla="*/ 14 h 34"/>
                <a:gd name="T8" fmla="*/ 86 w 123"/>
                <a:gd name="T9" fmla="*/ 6 h 34"/>
                <a:gd name="T10" fmla="*/ 109 w 123"/>
                <a:gd name="T11" fmla="*/ 10 h 34"/>
                <a:gd name="T12" fmla="*/ 122 w 123"/>
                <a:gd name="T13" fmla="*/ 33 h 34"/>
                <a:gd name="T14" fmla="*/ 0 w 123"/>
                <a:gd name="T15" fmla="*/ 33 h 34"/>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34"/>
                <a:gd name="T26" fmla="*/ 123 w 123"/>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34">
                  <a:moveTo>
                    <a:pt x="0" y="33"/>
                  </a:moveTo>
                  <a:lnTo>
                    <a:pt x="18" y="14"/>
                  </a:lnTo>
                  <a:lnTo>
                    <a:pt x="37" y="0"/>
                  </a:lnTo>
                  <a:lnTo>
                    <a:pt x="70" y="14"/>
                  </a:lnTo>
                  <a:lnTo>
                    <a:pt x="86" y="6"/>
                  </a:lnTo>
                  <a:lnTo>
                    <a:pt x="109" y="10"/>
                  </a:lnTo>
                  <a:lnTo>
                    <a:pt x="122" y="33"/>
                  </a:lnTo>
                  <a:lnTo>
                    <a:pt x="0" y="33"/>
                  </a:lnTo>
                </a:path>
              </a:pathLst>
            </a:custGeom>
            <a:solidFill>
              <a:srgbClr val="A0A0A0"/>
            </a:solidFill>
            <a:ln w="12700" cap="rnd">
              <a:solidFill>
                <a:srgbClr val="000000"/>
              </a:solidFill>
              <a:round/>
              <a:headEnd/>
              <a:tailEnd/>
            </a:ln>
          </p:spPr>
          <p:txBody>
            <a:bodyPr/>
            <a:lstStyle/>
            <a:p>
              <a:endParaRPr lang="en-US"/>
            </a:p>
          </p:txBody>
        </p:sp>
        <p:sp>
          <p:nvSpPr>
            <p:cNvPr id="44131" name="Rectangle 99"/>
            <p:cNvSpPr>
              <a:spLocks noChangeArrowheads="1"/>
            </p:cNvSpPr>
            <p:nvPr/>
          </p:nvSpPr>
          <p:spPr bwMode="auto">
            <a:xfrm>
              <a:off x="3495" y="2319"/>
              <a:ext cx="693" cy="257"/>
            </a:xfrm>
            <a:prstGeom prst="rect">
              <a:avLst/>
            </a:prstGeom>
            <a:noFill/>
            <a:ln w="12700">
              <a:solidFill>
                <a:srgbClr val="000000"/>
              </a:solidFill>
              <a:miter lim="800000"/>
              <a:headEnd/>
              <a:tailEnd/>
            </a:ln>
          </p:spPr>
          <p:txBody>
            <a:bodyPr wrap="none" anchor="ctr"/>
            <a:lstStyle/>
            <a:p>
              <a:endParaRPr lang="en-US"/>
            </a:p>
          </p:txBody>
        </p:sp>
        <p:sp>
          <p:nvSpPr>
            <p:cNvPr id="44132" name="Rectangle 100"/>
            <p:cNvSpPr>
              <a:spLocks noChangeArrowheads="1"/>
            </p:cNvSpPr>
            <p:nvPr/>
          </p:nvSpPr>
          <p:spPr bwMode="auto">
            <a:xfrm>
              <a:off x="3495" y="2499"/>
              <a:ext cx="693" cy="77"/>
            </a:xfrm>
            <a:prstGeom prst="rect">
              <a:avLst/>
            </a:prstGeom>
            <a:noFill/>
            <a:ln w="12700">
              <a:solidFill>
                <a:srgbClr val="000000"/>
              </a:solidFill>
              <a:miter lim="800000"/>
              <a:headEnd/>
              <a:tailEnd/>
            </a:ln>
          </p:spPr>
          <p:txBody>
            <a:bodyPr wrap="none" anchor="ctr"/>
            <a:lstStyle/>
            <a:p>
              <a:endParaRPr lang="en-US"/>
            </a:p>
          </p:txBody>
        </p:sp>
        <p:sp>
          <p:nvSpPr>
            <p:cNvPr id="44133" name="Rectangle 101"/>
            <p:cNvSpPr>
              <a:spLocks noChangeArrowheads="1"/>
            </p:cNvSpPr>
            <p:nvPr/>
          </p:nvSpPr>
          <p:spPr bwMode="auto">
            <a:xfrm>
              <a:off x="3514" y="2456"/>
              <a:ext cx="716" cy="2"/>
            </a:xfrm>
            <a:prstGeom prst="rect">
              <a:avLst/>
            </a:prstGeom>
            <a:noFill/>
            <a:ln w="12700">
              <a:solidFill>
                <a:srgbClr val="000000"/>
              </a:solidFill>
              <a:miter lim="800000"/>
              <a:headEnd/>
              <a:tailEnd/>
            </a:ln>
          </p:spPr>
          <p:txBody>
            <a:bodyPr wrap="none" anchor="ctr"/>
            <a:lstStyle/>
            <a:p>
              <a:endParaRPr lang="en-US"/>
            </a:p>
          </p:txBody>
        </p:sp>
        <p:sp>
          <p:nvSpPr>
            <p:cNvPr id="44134" name="Rectangle 102"/>
            <p:cNvSpPr>
              <a:spLocks noChangeArrowheads="1"/>
            </p:cNvSpPr>
            <p:nvPr/>
          </p:nvSpPr>
          <p:spPr bwMode="auto">
            <a:xfrm>
              <a:off x="3514" y="2421"/>
              <a:ext cx="114" cy="3"/>
            </a:xfrm>
            <a:prstGeom prst="rect">
              <a:avLst/>
            </a:prstGeom>
            <a:noFill/>
            <a:ln w="12700">
              <a:solidFill>
                <a:srgbClr val="000000"/>
              </a:solidFill>
              <a:miter lim="800000"/>
              <a:headEnd/>
              <a:tailEnd/>
            </a:ln>
          </p:spPr>
          <p:txBody>
            <a:bodyPr wrap="none" anchor="ctr"/>
            <a:lstStyle/>
            <a:p>
              <a:endParaRPr lang="en-US"/>
            </a:p>
          </p:txBody>
        </p:sp>
        <p:sp>
          <p:nvSpPr>
            <p:cNvPr id="44135" name="Rectangle 103"/>
            <p:cNvSpPr>
              <a:spLocks noChangeArrowheads="1"/>
            </p:cNvSpPr>
            <p:nvPr/>
          </p:nvSpPr>
          <p:spPr bwMode="auto">
            <a:xfrm>
              <a:off x="3698" y="2421"/>
              <a:ext cx="112" cy="3"/>
            </a:xfrm>
            <a:prstGeom prst="rect">
              <a:avLst/>
            </a:prstGeom>
            <a:noFill/>
            <a:ln w="12700">
              <a:solidFill>
                <a:srgbClr val="000000"/>
              </a:solidFill>
              <a:miter lim="800000"/>
              <a:headEnd/>
              <a:tailEnd/>
            </a:ln>
          </p:spPr>
          <p:txBody>
            <a:bodyPr wrap="none" anchor="ctr"/>
            <a:lstStyle/>
            <a:p>
              <a:endParaRPr lang="en-US"/>
            </a:p>
          </p:txBody>
        </p:sp>
        <p:sp>
          <p:nvSpPr>
            <p:cNvPr id="44136" name="Rectangle 104"/>
            <p:cNvSpPr>
              <a:spLocks noChangeArrowheads="1"/>
            </p:cNvSpPr>
            <p:nvPr/>
          </p:nvSpPr>
          <p:spPr bwMode="auto">
            <a:xfrm>
              <a:off x="3879" y="2421"/>
              <a:ext cx="114" cy="3"/>
            </a:xfrm>
            <a:prstGeom prst="rect">
              <a:avLst/>
            </a:prstGeom>
            <a:noFill/>
            <a:ln w="12700">
              <a:solidFill>
                <a:srgbClr val="000000"/>
              </a:solidFill>
              <a:miter lim="800000"/>
              <a:headEnd/>
              <a:tailEnd/>
            </a:ln>
          </p:spPr>
          <p:txBody>
            <a:bodyPr wrap="none" anchor="ctr"/>
            <a:lstStyle/>
            <a:p>
              <a:endParaRPr lang="en-US"/>
            </a:p>
          </p:txBody>
        </p:sp>
        <p:sp>
          <p:nvSpPr>
            <p:cNvPr id="44137" name="Rectangle 105"/>
            <p:cNvSpPr>
              <a:spLocks noChangeArrowheads="1"/>
            </p:cNvSpPr>
            <p:nvPr/>
          </p:nvSpPr>
          <p:spPr bwMode="auto">
            <a:xfrm>
              <a:off x="4062" y="2421"/>
              <a:ext cx="113" cy="3"/>
            </a:xfrm>
            <a:prstGeom prst="rect">
              <a:avLst/>
            </a:prstGeom>
            <a:noFill/>
            <a:ln w="12700">
              <a:solidFill>
                <a:srgbClr val="000000"/>
              </a:solidFill>
              <a:miter lim="800000"/>
              <a:headEnd/>
              <a:tailEnd/>
            </a:ln>
          </p:spPr>
          <p:txBody>
            <a:bodyPr wrap="none" anchor="ctr"/>
            <a:lstStyle/>
            <a:p>
              <a:endParaRPr lang="en-US"/>
            </a:p>
          </p:txBody>
        </p:sp>
        <p:sp>
          <p:nvSpPr>
            <p:cNvPr id="44138" name="Freeform 106"/>
            <p:cNvSpPr>
              <a:spLocks/>
            </p:cNvSpPr>
            <p:nvPr/>
          </p:nvSpPr>
          <p:spPr bwMode="auto">
            <a:xfrm>
              <a:off x="4586" y="1622"/>
              <a:ext cx="165" cy="1030"/>
            </a:xfrm>
            <a:custGeom>
              <a:avLst/>
              <a:gdLst>
                <a:gd name="T0" fmla="*/ 164 w 165"/>
                <a:gd name="T1" fmla="*/ 117 h 1030"/>
                <a:gd name="T2" fmla="*/ 48 w 165"/>
                <a:gd name="T3" fmla="*/ 761 h 1030"/>
                <a:gd name="T4" fmla="*/ 48 w 165"/>
                <a:gd name="T5" fmla="*/ 1029 h 1030"/>
                <a:gd name="T6" fmla="*/ 0 w 165"/>
                <a:gd name="T7" fmla="*/ 1029 h 1030"/>
                <a:gd name="T8" fmla="*/ 0 w 165"/>
                <a:gd name="T9" fmla="*/ 795 h 1030"/>
                <a:gd name="T10" fmla="*/ 164 w 165"/>
                <a:gd name="T11" fmla="*/ 0 h 1030"/>
                <a:gd name="T12" fmla="*/ 164 w 165"/>
                <a:gd name="T13" fmla="*/ 117 h 1030"/>
                <a:gd name="T14" fmla="*/ 0 60000 65536"/>
                <a:gd name="T15" fmla="*/ 0 60000 65536"/>
                <a:gd name="T16" fmla="*/ 0 60000 65536"/>
                <a:gd name="T17" fmla="*/ 0 60000 65536"/>
                <a:gd name="T18" fmla="*/ 0 60000 65536"/>
                <a:gd name="T19" fmla="*/ 0 60000 65536"/>
                <a:gd name="T20" fmla="*/ 0 60000 65536"/>
                <a:gd name="T21" fmla="*/ 0 w 165"/>
                <a:gd name="T22" fmla="*/ 0 h 1030"/>
                <a:gd name="T23" fmla="*/ 165 w 165"/>
                <a:gd name="T24" fmla="*/ 1030 h 10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1030">
                  <a:moveTo>
                    <a:pt x="164" y="117"/>
                  </a:moveTo>
                  <a:lnTo>
                    <a:pt x="48" y="761"/>
                  </a:lnTo>
                  <a:lnTo>
                    <a:pt x="48" y="1029"/>
                  </a:lnTo>
                  <a:lnTo>
                    <a:pt x="0" y="1029"/>
                  </a:lnTo>
                  <a:lnTo>
                    <a:pt x="0" y="795"/>
                  </a:lnTo>
                  <a:lnTo>
                    <a:pt x="164" y="0"/>
                  </a:lnTo>
                  <a:lnTo>
                    <a:pt x="164" y="117"/>
                  </a:lnTo>
                </a:path>
              </a:pathLst>
            </a:custGeom>
            <a:solidFill>
              <a:srgbClr val="404040"/>
            </a:solidFill>
            <a:ln w="12700" cap="rnd">
              <a:solidFill>
                <a:srgbClr val="000000"/>
              </a:solidFill>
              <a:round/>
              <a:headEnd/>
              <a:tailEnd/>
            </a:ln>
          </p:spPr>
          <p:txBody>
            <a:bodyPr/>
            <a:lstStyle/>
            <a:p>
              <a:endParaRPr lang="en-US"/>
            </a:p>
          </p:txBody>
        </p:sp>
        <p:sp>
          <p:nvSpPr>
            <p:cNvPr id="44139" name="Rectangle 107"/>
            <p:cNvSpPr>
              <a:spLocks noChangeArrowheads="1"/>
            </p:cNvSpPr>
            <p:nvPr/>
          </p:nvSpPr>
          <p:spPr bwMode="auto">
            <a:xfrm>
              <a:off x="4480" y="2577"/>
              <a:ext cx="4" cy="67"/>
            </a:xfrm>
            <a:prstGeom prst="rect">
              <a:avLst/>
            </a:prstGeom>
            <a:solidFill>
              <a:srgbClr val="404040"/>
            </a:solidFill>
            <a:ln w="12700">
              <a:solidFill>
                <a:srgbClr val="000000"/>
              </a:solidFill>
              <a:miter lim="800000"/>
              <a:headEnd/>
              <a:tailEnd/>
            </a:ln>
          </p:spPr>
          <p:txBody>
            <a:bodyPr wrap="none" anchor="ctr"/>
            <a:lstStyle/>
            <a:p>
              <a:endParaRPr lang="en-US"/>
            </a:p>
          </p:txBody>
        </p:sp>
        <p:sp>
          <p:nvSpPr>
            <p:cNvPr id="44140" name="Rectangle 108"/>
            <p:cNvSpPr>
              <a:spLocks noChangeArrowheads="1"/>
            </p:cNvSpPr>
            <p:nvPr/>
          </p:nvSpPr>
          <p:spPr bwMode="auto">
            <a:xfrm>
              <a:off x="4215" y="2518"/>
              <a:ext cx="5" cy="126"/>
            </a:xfrm>
            <a:prstGeom prst="rect">
              <a:avLst/>
            </a:prstGeom>
            <a:solidFill>
              <a:srgbClr val="404040"/>
            </a:solidFill>
            <a:ln w="12700">
              <a:solidFill>
                <a:srgbClr val="000000"/>
              </a:solidFill>
              <a:miter lim="800000"/>
              <a:headEnd/>
              <a:tailEnd/>
            </a:ln>
          </p:spPr>
          <p:txBody>
            <a:bodyPr wrap="none" anchor="ctr"/>
            <a:lstStyle/>
            <a:p>
              <a:endParaRPr lang="en-US"/>
            </a:p>
          </p:txBody>
        </p:sp>
        <p:sp>
          <p:nvSpPr>
            <p:cNvPr id="44141" name="Freeform 109"/>
            <p:cNvSpPr>
              <a:spLocks/>
            </p:cNvSpPr>
            <p:nvPr/>
          </p:nvSpPr>
          <p:spPr bwMode="auto">
            <a:xfrm>
              <a:off x="4157" y="2269"/>
              <a:ext cx="416" cy="290"/>
            </a:xfrm>
            <a:custGeom>
              <a:avLst/>
              <a:gdLst>
                <a:gd name="T0" fmla="*/ 396 w 416"/>
                <a:gd name="T1" fmla="*/ 289 h 290"/>
                <a:gd name="T2" fmla="*/ 0 w 416"/>
                <a:gd name="T3" fmla="*/ 187 h 290"/>
                <a:gd name="T4" fmla="*/ 18 w 416"/>
                <a:gd name="T5" fmla="*/ 0 h 290"/>
                <a:gd name="T6" fmla="*/ 415 w 416"/>
                <a:gd name="T7" fmla="*/ 101 h 290"/>
                <a:gd name="T8" fmla="*/ 396 w 416"/>
                <a:gd name="T9" fmla="*/ 289 h 290"/>
                <a:gd name="T10" fmla="*/ 0 60000 65536"/>
                <a:gd name="T11" fmla="*/ 0 60000 65536"/>
                <a:gd name="T12" fmla="*/ 0 60000 65536"/>
                <a:gd name="T13" fmla="*/ 0 60000 65536"/>
                <a:gd name="T14" fmla="*/ 0 60000 65536"/>
                <a:gd name="T15" fmla="*/ 0 w 416"/>
                <a:gd name="T16" fmla="*/ 0 h 290"/>
                <a:gd name="T17" fmla="*/ 416 w 416"/>
                <a:gd name="T18" fmla="*/ 290 h 290"/>
              </a:gdLst>
              <a:ahLst/>
              <a:cxnLst>
                <a:cxn ang="T10">
                  <a:pos x="T0" y="T1"/>
                </a:cxn>
                <a:cxn ang="T11">
                  <a:pos x="T2" y="T3"/>
                </a:cxn>
                <a:cxn ang="T12">
                  <a:pos x="T4" y="T5"/>
                </a:cxn>
                <a:cxn ang="T13">
                  <a:pos x="T6" y="T7"/>
                </a:cxn>
                <a:cxn ang="T14">
                  <a:pos x="T8" y="T9"/>
                </a:cxn>
              </a:cxnLst>
              <a:rect l="T15" t="T16" r="T17" b="T18"/>
              <a:pathLst>
                <a:path w="416" h="290">
                  <a:moveTo>
                    <a:pt x="396" y="289"/>
                  </a:moveTo>
                  <a:lnTo>
                    <a:pt x="0" y="187"/>
                  </a:lnTo>
                  <a:lnTo>
                    <a:pt x="18" y="0"/>
                  </a:lnTo>
                  <a:lnTo>
                    <a:pt x="415" y="101"/>
                  </a:lnTo>
                  <a:lnTo>
                    <a:pt x="396" y="289"/>
                  </a:lnTo>
                </a:path>
              </a:pathLst>
            </a:custGeom>
            <a:solidFill>
              <a:srgbClr val="404040"/>
            </a:solidFill>
            <a:ln w="12700" cap="rnd">
              <a:solidFill>
                <a:srgbClr val="000000"/>
              </a:solidFill>
              <a:round/>
              <a:headEnd/>
              <a:tailEnd/>
            </a:ln>
          </p:spPr>
          <p:txBody>
            <a:bodyPr/>
            <a:lstStyle/>
            <a:p>
              <a:endParaRPr lang="en-US"/>
            </a:p>
          </p:txBody>
        </p:sp>
        <p:sp>
          <p:nvSpPr>
            <p:cNvPr id="44142" name="Freeform 110"/>
            <p:cNvSpPr>
              <a:spLocks/>
            </p:cNvSpPr>
            <p:nvPr/>
          </p:nvSpPr>
          <p:spPr bwMode="auto">
            <a:xfrm>
              <a:off x="4548" y="2323"/>
              <a:ext cx="66" cy="294"/>
            </a:xfrm>
            <a:custGeom>
              <a:avLst/>
              <a:gdLst>
                <a:gd name="T0" fmla="*/ 0 w 66"/>
                <a:gd name="T1" fmla="*/ 283 h 294"/>
                <a:gd name="T2" fmla="*/ 36 w 66"/>
                <a:gd name="T3" fmla="*/ 293 h 294"/>
                <a:gd name="T4" fmla="*/ 65 w 66"/>
                <a:gd name="T5" fmla="*/ 9 h 294"/>
                <a:gd name="T6" fmla="*/ 28 w 66"/>
                <a:gd name="T7" fmla="*/ 0 h 294"/>
                <a:gd name="T8" fmla="*/ 0 w 66"/>
                <a:gd name="T9" fmla="*/ 283 h 294"/>
                <a:gd name="T10" fmla="*/ 0 60000 65536"/>
                <a:gd name="T11" fmla="*/ 0 60000 65536"/>
                <a:gd name="T12" fmla="*/ 0 60000 65536"/>
                <a:gd name="T13" fmla="*/ 0 60000 65536"/>
                <a:gd name="T14" fmla="*/ 0 60000 65536"/>
                <a:gd name="T15" fmla="*/ 0 w 66"/>
                <a:gd name="T16" fmla="*/ 0 h 294"/>
                <a:gd name="T17" fmla="*/ 66 w 66"/>
                <a:gd name="T18" fmla="*/ 294 h 294"/>
              </a:gdLst>
              <a:ahLst/>
              <a:cxnLst>
                <a:cxn ang="T10">
                  <a:pos x="T0" y="T1"/>
                </a:cxn>
                <a:cxn ang="T11">
                  <a:pos x="T2" y="T3"/>
                </a:cxn>
                <a:cxn ang="T12">
                  <a:pos x="T4" y="T5"/>
                </a:cxn>
                <a:cxn ang="T13">
                  <a:pos x="T6" y="T7"/>
                </a:cxn>
                <a:cxn ang="T14">
                  <a:pos x="T8" y="T9"/>
                </a:cxn>
              </a:cxnLst>
              <a:rect l="T15" t="T16" r="T17" b="T18"/>
              <a:pathLst>
                <a:path w="66" h="294">
                  <a:moveTo>
                    <a:pt x="0" y="283"/>
                  </a:moveTo>
                  <a:lnTo>
                    <a:pt x="36" y="293"/>
                  </a:lnTo>
                  <a:lnTo>
                    <a:pt x="65" y="9"/>
                  </a:lnTo>
                  <a:lnTo>
                    <a:pt x="28" y="0"/>
                  </a:lnTo>
                  <a:lnTo>
                    <a:pt x="0" y="283"/>
                  </a:lnTo>
                </a:path>
              </a:pathLst>
            </a:custGeom>
            <a:solidFill>
              <a:srgbClr val="000000"/>
            </a:solidFill>
            <a:ln w="12700" cap="rnd">
              <a:solidFill>
                <a:srgbClr val="000000"/>
              </a:solidFill>
              <a:round/>
              <a:headEnd/>
              <a:tailEnd/>
            </a:ln>
          </p:spPr>
          <p:txBody>
            <a:bodyPr/>
            <a:lstStyle/>
            <a:p>
              <a:endParaRPr lang="en-US"/>
            </a:p>
          </p:txBody>
        </p:sp>
        <p:sp>
          <p:nvSpPr>
            <p:cNvPr id="44143" name="Freeform 111" descr="Wide downward diagonal"/>
            <p:cNvSpPr>
              <a:spLocks/>
            </p:cNvSpPr>
            <p:nvPr/>
          </p:nvSpPr>
          <p:spPr bwMode="auto">
            <a:xfrm>
              <a:off x="4482" y="2328"/>
              <a:ext cx="39" cy="241"/>
            </a:xfrm>
            <a:custGeom>
              <a:avLst/>
              <a:gdLst>
                <a:gd name="T0" fmla="*/ 38 w 39"/>
                <a:gd name="T1" fmla="*/ 3 h 241"/>
                <a:gd name="T2" fmla="*/ 23 w 39"/>
                <a:gd name="T3" fmla="*/ 0 h 241"/>
                <a:gd name="T4" fmla="*/ 0 w 39"/>
                <a:gd name="T5" fmla="*/ 236 h 241"/>
                <a:gd name="T6" fmla="*/ 15 w 39"/>
                <a:gd name="T7" fmla="*/ 240 h 241"/>
                <a:gd name="T8" fmla="*/ 38 w 39"/>
                <a:gd name="T9" fmla="*/ 3 h 241"/>
                <a:gd name="T10" fmla="*/ 0 60000 65536"/>
                <a:gd name="T11" fmla="*/ 0 60000 65536"/>
                <a:gd name="T12" fmla="*/ 0 60000 65536"/>
                <a:gd name="T13" fmla="*/ 0 60000 65536"/>
                <a:gd name="T14" fmla="*/ 0 60000 65536"/>
                <a:gd name="T15" fmla="*/ 0 w 39"/>
                <a:gd name="T16" fmla="*/ 0 h 241"/>
                <a:gd name="T17" fmla="*/ 39 w 39"/>
                <a:gd name="T18" fmla="*/ 241 h 241"/>
              </a:gdLst>
              <a:ahLst/>
              <a:cxnLst>
                <a:cxn ang="T10">
                  <a:pos x="T0" y="T1"/>
                </a:cxn>
                <a:cxn ang="T11">
                  <a:pos x="T2" y="T3"/>
                </a:cxn>
                <a:cxn ang="T12">
                  <a:pos x="T4" y="T5"/>
                </a:cxn>
                <a:cxn ang="T13">
                  <a:pos x="T6" y="T7"/>
                </a:cxn>
                <a:cxn ang="T14">
                  <a:pos x="T8" y="T9"/>
                </a:cxn>
              </a:cxnLst>
              <a:rect l="T15" t="T16" r="T17" b="T18"/>
              <a:pathLst>
                <a:path w="39" h="241">
                  <a:moveTo>
                    <a:pt x="38" y="3"/>
                  </a:moveTo>
                  <a:lnTo>
                    <a:pt x="23" y="0"/>
                  </a:lnTo>
                  <a:lnTo>
                    <a:pt x="0" y="236"/>
                  </a:lnTo>
                  <a:lnTo>
                    <a:pt x="15" y="240"/>
                  </a:lnTo>
                  <a:lnTo>
                    <a:pt x="38" y="3"/>
                  </a:lnTo>
                </a:path>
              </a:pathLst>
            </a:custGeom>
            <a:pattFill prst="wdDnDiag">
              <a:fgClr>
                <a:srgbClr val="000000"/>
              </a:fgClr>
              <a:bgClr>
                <a:srgbClr val="000000"/>
              </a:bgClr>
            </a:pattFill>
            <a:ln w="12700" cap="rnd">
              <a:solidFill>
                <a:srgbClr val="000000"/>
              </a:solidFill>
              <a:round/>
              <a:headEnd/>
              <a:tailEnd/>
            </a:ln>
          </p:spPr>
          <p:txBody>
            <a:bodyPr/>
            <a:lstStyle/>
            <a:p>
              <a:endParaRPr lang="en-US"/>
            </a:p>
          </p:txBody>
        </p:sp>
        <p:sp>
          <p:nvSpPr>
            <p:cNvPr id="44144" name="Freeform 112" descr="Wide downward diagonal"/>
            <p:cNvSpPr>
              <a:spLocks/>
            </p:cNvSpPr>
            <p:nvPr/>
          </p:nvSpPr>
          <p:spPr bwMode="auto">
            <a:xfrm>
              <a:off x="4215" y="2260"/>
              <a:ext cx="39" cy="240"/>
            </a:xfrm>
            <a:custGeom>
              <a:avLst/>
              <a:gdLst>
                <a:gd name="T0" fmla="*/ 38 w 39"/>
                <a:gd name="T1" fmla="*/ 3 h 240"/>
                <a:gd name="T2" fmla="*/ 23 w 39"/>
                <a:gd name="T3" fmla="*/ 0 h 240"/>
                <a:gd name="T4" fmla="*/ 0 w 39"/>
                <a:gd name="T5" fmla="*/ 236 h 240"/>
                <a:gd name="T6" fmla="*/ 14 w 39"/>
                <a:gd name="T7" fmla="*/ 239 h 240"/>
                <a:gd name="T8" fmla="*/ 38 w 39"/>
                <a:gd name="T9" fmla="*/ 3 h 240"/>
                <a:gd name="T10" fmla="*/ 0 60000 65536"/>
                <a:gd name="T11" fmla="*/ 0 60000 65536"/>
                <a:gd name="T12" fmla="*/ 0 60000 65536"/>
                <a:gd name="T13" fmla="*/ 0 60000 65536"/>
                <a:gd name="T14" fmla="*/ 0 60000 65536"/>
                <a:gd name="T15" fmla="*/ 0 w 39"/>
                <a:gd name="T16" fmla="*/ 0 h 240"/>
                <a:gd name="T17" fmla="*/ 39 w 39"/>
                <a:gd name="T18" fmla="*/ 240 h 240"/>
              </a:gdLst>
              <a:ahLst/>
              <a:cxnLst>
                <a:cxn ang="T10">
                  <a:pos x="T0" y="T1"/>
                </a:cxn>
                <a:cxn ang="T11">
                  <a:pos x="T2" y="T3"/>
                </a:cxn>
                <a:cxn ang="T12">
                  <a:pos x="T4" y="T5"/>
                </a:cxn>
                <a:cxn ang="T13">
                  <a:pos x="T6" y="T7"/>
                </a:cxn>
                <a:cxn ang="T14">
                  <a:pos x="T8" y="T9"/>
                </a:cxn>
              </a:cxnLst>
              <a:rect l="T15" t="T16" r="T17" b="T18"/>
              <a:pathLst>
                <a:path w="39" h="240">
                  <a:moveTo>
                    <a:pt x="38" y="3"/>
                  </a:moveTo>
                  <a:lnTo>
                    <a:pt x="23" y="0"/>
                  </a:lnTo>
                  <a:lnTo>
                    <a:pt x="0" y="236"/>
                  </a:lnTo>
                  <a:lnTo>
                    <a:pt x="14" y="239"/>
                  </a:lnTo>
                  <a:lnTo>
                    <a:pt x="38" y="3"/>
                  </a:lnTo>
                </a:path>
              </a:pathLst>
            </a:custGeom>
            <a:pattFill prst="wdDnDiag">
              <a:fgClr>
                <a:srgbClr val="000000"/>
              </a:fgClr>
              <a:bgClr>
                <a:srgbClr val="000000"/>
              </a:bgClr>
            </a:pattFill>
            <a:ln w="12700" cap="rnd">
              <a:solidFill>
                <a:srgbClr val="000000"/>
              </a:solidFill>
              <a:round/>
              <a:headEnd/>
              <a:tailEnd/>
            </a:ln>
          </p:spPr>
          <p:txBody>
            <a:bodyPr/>
            <a:lstStyle/>
            <a:p>
              <a:endParaRPr lang="en-US"/>
            </a:p>
          </p:txBody>
        </p:sp>
        <p:sp>
          <p:nvSpPr>
            <p:cNvPr id="44145" name="Freeform 113"/>
            <p:cNvSpPr>
              <a:spLocks/>
            </p:cNvSpPr>
            <p:nvPr/>
          </p:nvSpPr>
          <p:spPr bwMode="auto">
            <a:xfrm>
              <a:off x="4086" y="2464"/>
              <a:ext cx="466" cy="143"/>
            </a:xfrm>
            <a:custGeom>
              <a:avLst/>
              <a:gdLst>
                <a:gd name="T0" fmla="*/ 465 w 466"/>
                <a:gd name="T1" fmla="*/ 119 h 143"/>
                <a:gd name="T2" fmla="*/ 463 w 466"/>
                <a:gd name="T3" fmla="*/ 142 h 143"/>
                <a:gd name="T4" fmla="*/ 0 w 466"/>
                <a:gd name="T5" fmla="*/ 24 h 143"/>
                <a:gd name="T6" fmla="*/ 2 w 466"/>
                <a:gd name="T7" fmla="*/ 0 h 143"/>
                <a:gd name="T8" fmla="*/ 465 w 466"/>
                <a:gd name="T9" fmla="*/ 119 h 143"/>
                <a:gd name="T10" fmla="*/ 0 60000 65536"/>
                <a:gd name="T11" fmla="*/ 0 60000 65536"/>
                <a:gd name="T12" fmla="*/ 0 60000 65536"/>
                <a:gd name="T13" fmla="*/ 0 60000 65536"/>
                <a:gd name="T14" fmla="*/ 0 60000 65536"/>
                <a:gd name="T15" fmla="*/ 0 w 466"/>
                <a:gd name="T16" fmla="*/ 0 h 143"/>
                <a:gd name="T17" fmla="*/ 466 w 466"/>
                <a:gd name="T18" fmla="*/ 143 h 143"/>
              </a:gdLst>
              <a:ahLst/>
              <a:cxnLst>
                <a:cxn ang="T10">
                  <a:pos x="T0" y="T1"/>
                </a:cxn>
                <a:cxn ang="T11">
                  <a:pos x="T2" y="T3"/>
                </a:cxn>
                <a:cxn ang="T12">
                  <a:pos x="T4" y="T5"/>
                </a:cxn>
                <a:cxn ang="T13">
                  <a:pos x="T6" y="T7"/>
                </a:cxn>
                <a:cxn ang="T14">
                  <a:pos x="T8" y="T9"/>
                </a:cxn>
              </a:cxnLst>
              <a:rect l="T15" t="T16" r="T17" b="T18"/>
              <a:pathLst>
                <a:path w="466" h="143">
                  <a:moveTo>
                    <a:pt x="465" y="119"/>
                  </a:moveTo>
                  <a:lnTo>
                    <a:pt x="463" y="142"/>
                  </a:lnTo>
                  <a:lnTo>
                    <a:pt x="0" y="24"/>
                  </a:lnTo>
                  <a:lnTo>
                    <a:pt x="2" y="0"/>
                  </a:lnTo>
                  <a:lnTo>
                    <a:pt x="465" y="119"/>
                  </a:lnTo>
                </a:path>
              </a:pathLst>
            </a:custGeom>
            <a:solidFill>
              <a:srgbClr val="800000"/>
            </a:solidFill>
            <a:ln w="12700" cap="rnd">
              <a:solidFill>
                <a:srgbClr val="000000"/>
              </a:solidFill>
              <a:round/>
              <a:headEnd/>
              <a:tailEnd/>
            </a:ln>
          </p:spPr>
          <p:txBody>
            <a:bodyPr/>
            <a:lstStyle/>
            <a:p>
              <a:endParaRPr lang="en-US"/>
            </a:p>
          </p:txBody>
        </p:sp>
        <p:sp>
          <p:nvSpPr>
            <p:cNvPr id="44146" name="Freeform 114"/>
            <p:cNvSpPr>
              <a:spLocks/>
            </p:cNvSpPr>
            <p:nvPr/>
          </p:nvSpPr>
          <p:spPr bwMode="auto">
            <a:xfrm>
              <a:off x="4140" y="2351"/>
              <a:ext cx="27" cy="88"/>
            </a:xfrm>
            <a:custGeom>
              <a:avLst/>
              <a:gdLst>
                <a:gd name="T0" fmla="*/ 19 w 27"/>
                <a:gd name="T1" fmla="*/ 87 h 88"/>
                <a:gd name="T2" fmla="*/ 0 w 27"/>
                <a:gd name="T3" fmla="*/ 83 h 88"/>
                <a:gd name="T4" fmla="*/ 8 w 27"/>
                <a:gd name="T5" fmla="*/ 0 h 88"/>
                <a:gd name="T6" fmla="*/ 26 w 27"/>
                <a:gd name="T7" fmla="*/ 4 h 88"/>
                <a:gd name="T8" fmla="*/ 19 w 27"/>
                <a:gd name="T9" fmla="*/ 87 h 88"/>
                <a:gd name="T10" fmla="*/ 0 60000 65536"/>
                <a:gd name="T11" fmla="*/ 0 60000 65536"/>
                <a:gd name="T12" fmla="*/ 0 60000 65536"/>
                <a:gd name="T13" fmla="*/ 0 60000 65536"/>
                <a:gd name="T14" fmla="*/ 0 60000 65536"/>
                <a:gd name="T15" fmla="*/ 0 w 27"/>
                <a:gd name="T16" fmla="*/ 0 h 88"/>
                <a:gd name="T17" fmla="*/ 27 w 27"/>
                <a:gd name="T18" fmla="*/ 88 h 88"/>
              </a:gdLst>
              <a:ahLst/>
              <a:cxnLst>
                <a:cxn ang="T10">
                  <a:pos x="T0" y="T1"/>
                </a:cxn>
                <a:cxn ang="T11">
                  <a:pos x="T2" y="T3"/>
                </a:cxn>
                <a:cxn ang="T12">
                  <a:pos x="T4" y="T5"/>
                </a:cxn>
                <a:cxn ang="T13">
                  <a:pos x="T6" y="T7"/>
                </a:cxn>
                <a:cxn ang="T14">
                  <a:pos x="T8" y="T9"/>
                </a:cxn>
              </a:cxnLst>
              <a:rect l="T15" t="T16" r="T17" b="T18"/>
              <a:pathLst>
                <a:path w="27" h="88">
                  <a:moveTo>
                    <a:pt x="19" y="87"/>
                  </a:moveTo>
                  <a:lnTo>
                    <a:pt x="0" y="83"/>
                  </a:lnTo>
                  <a:lnTo>
                    <a:pt x="8" y="0"/>
                  </a:lnTo>
                  <a:lnTo>
                    <a:pt x="26" y="4"/>
                  </a:lnTo>
                  <a:lnTo>
                    <a:pt x="19" y="87"/>
                  </a:lnTo>
                </a:path>
              </a:pathLst>
            </a:custGeom>
            <a:solidFill>
              <a:srgbClr val="000000"/>
            </a:solidFill>
            <a:ln w="12700" cap="rnd">
              <a:solidFill>
                <a:srgbClr val="000000"/>
              </a:solidFill>
              <a:round/>
              <a:headEnd/>
              <a:tailEnd/>
            </a:ln>
          </p:spPr>
          <p:txBody>
            <a:bodyPr/>
            <a:lstStyle/>
            <a:p>
              <a:endParaRPr lang="en-US"/>
            </a:p>
          </p:txBody>
        </p:sp>
        <p:sp>
          <p:nvSpPr>
            <p:cNvPr id="44147" name="Freeform 115"/>
            <p:cNvSpPr>
              <a:spLocks/>
            </p:cNvSpPr>
            <p:nvPr/>
          </p:nvSpPr>
          <p:spPr bwMode="auto">
            <a:xfrm>
              <a:off x="4073" y="2344"/>
              <a:ext cx="76" cy="136"/>
            </a:xfrm>
            <a:custGeom>
              <a:avLst/>
              <a:gdLst>
                <a:gd name="T0" fmla="*/ 75 w 76"/>
                <a:gd name="T1" fmla="*/ 17 h 136"/>
                <a:gd name="T2" fmla="*/ 12 w 76"/>
                <a:gd name="T3" fmla="*/ 0 h 136"/>
                <a:gd name="T4" fmla="*/ 0 w 76"/>
                <a:gd name="T5" fmla="*/ 116 h 136"/>
                <a:gd name="T6" fmla="*/ 72 w 76"/>
                <a:gd name="T7" fmla="*/ 135 h 136"/>
                <a:gd name="T8" fmla="*/ 75 w 76"/>
                <a:gd name="T9" fmla="*/ 111 h 136"/>
                <a:gd name="T10" fmla="*/ 56 w 76"/>
                <a:gd name="T11" fmla="*/ 107 h 136"/>
                <a:gd name="T12" fmla="*/ 62 w 76"/>
                <a:gd name="T13" fmla="*/ 53 h 136"/>
                <a:gd name="T14" fmla="*/ 71 w 76"/>
                <a:gd name="T15" fmla="*/ 55 h 136"/>
                <a:gd name="T16" fmla="*/ 75 w 76"/>
                <a:gd name="T17" fmla="*/ 17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136"/>
                <a:gd name="T29" fmla="*/ 76 w 76"/>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136">
                  <a:moveTo>
                    <a:pt x="75" y="17"/>
                  </a:moveTo>
                  <a:lnTo>
                    <a:pt x="12" y="0"/>
                  </a:lnTo>
                  <a:lnTo>
                    <a:pt x="0" y="116"/>
                  </a:lnTo>
                  <a:lnTo>
                    <a:pt x="72" y="135"/>
                  </a:lnTo>
                  <a:lnTo>
                    <a:pt x="75" y="111"/>
                  </a:lnTo>
                  <a:lnTo>
                    <a:pt x="56" y="107"/>
                  </a:lnTo>
                  <a:lnTo>
                    <a:pt x="62" y="53"/>
                  </a:lnTo>
                  <a:lnTo>
                    <a:pt x="71" y="55"/>
                  </a:lnTo>
                  <a:lnTo>
                    <a:pt x="75" y="17"/>
                  </a:lnTo>
                </a:path>
              </a:pathLst>
            </a:custGeom>
            <a:solidFill>
              <a:srgbClr val="000000"/>
            </a:solidFill>
            <a:ln w="12700" cap="rnd">
              <a:solidFill>
                <a:srgbClr val="000000"/>
              </a:solidFill>
              <a:round/>
              <a:headEnd/>
              <a:tailEnd/>
            </a:ln>
          </p:spPr>
          <p:txBody>
            <a:bodyPr/>
            <a:lstStyle/>
            <a:p>
              <a:endParaRPr lang="en-US"/>
            </a:p>
          </p:txBody>
        </p:sp>
        <p:sp>
          <p:nvSpPr>
            <p:cNvPr id="44148" name="Freeform 116"/>
            <p:cNvSpPr>
              <a:spLocks/>
            </p:cNvSpPr>
            <p:nvPr/>
          </p:nvSpPr>
          <p:spPr bwMode="auto">
            <a:xfrm>
              <a:off x="4127" y="2257"/>
              <a:ext cx="49" cy="90"/>
            </a:xfrm>
            <a:custGeom>
              <a:avLst/>
              <a:gdLst>
                <a:gd name="T0" fmla="*/ 40 w 49"/>
                <a:gd name="T1" fmla="*/ 89 h 90"/>
                <a:gd name="T2" fmla="*/ 0 w 49"/>
                <a:gd name="T3" fmla="*/ 34 h 90"/>
                <a:gd name="T4" fmla="*/ 3 w 49"/>
                <a:gd name="T5" fmla="*/ 0 h 90"/>
                <a:gd name="T6" fmla="*/ 48 w 49"/>
                <a:gd name="T7" fmla="*/ 12 h 90"/>
                <a:gd name="T8" fmla="*/ 40 w 49"/>
                <a:gd name="T9" fmla="*/ 89 h 90"/>
                <a:gd name="T10" fmla="*/ 0 60000 65536"/>
                <a:gd name="T11" fmla="*/ 0 60000 65536"/>
                <a:gd name="T12" fmla="*/ 0 60000 65536"/>
                <a:gd name="T13" fmla="*/ 0 60000 65536"/>
                <a:gd name="T14" fmla="*/ 0 60000 65536"/>
                <a:gd name="T15" fmla="*/ 0 w 49"/>
                <a:gd name="T16" fmla="*/ 0 h 90"/>
                <a:gd name="T17" fmla="*/ 49 w 49"/>
                <a:gd name="T18" fmla="*/ 90 h 90"/>
              </a:gdLst>
              <a:ahLst/>
              <a:cxnLst>
                <a:cxn ang="T10">
                  <a:pos x="T0" y="T1"/>
                </a:cxn>
                <a:cxn ang="T11">
                  <a:pos x="T2" y="T3"/>
                </a:cxn>
                <a:cxn ang="T12">
                  <a:pos x="T4" y="T5"/>
                </a:cxn>
                <a:cxn ang="T13">
                  <a:pos x="T6" y="T7"/>
                </a:cxn>
                <a:cxn ang="T14">
                  <a:pos x="T8" y="T9"/>
                </a:cxn>
              </a:cxnLst>
              <a:rect l="T15" t="T16" r="T17" b="T18"/>
              <a:pathLst>
                <a:path w="49" h="90">
                  <a:moveTo>
                    <a:pt x="40" y="89"/>
                  </a:moveTo>
                  <a:lnTo>
                    <a:pt x="0" y="34"/>
                  </a:lnTo>
                  <a:lnTo>
                    <a:pt x="3" y="0"/>
                  </a:lnTo>
                  <a:lnTo>
                    <a:pt x="48" y="12"/>
                  </a:lnTo>
                  <a:lnTo>
                    <a:pt x="40" y="89"/>
                  </a:lnTo>
                </a:path>
              </a:pathLst>
            </a:custGeom>
            <a:solidFill>
              <a:srgbClr val="000000"/>
            </a:solidFill>
            <a:ln w="12700" cap="rnd">
              <a:solidFill>
                <a:srgbClr val="000000"/>
              </a:solidFill>
              <a:round/>
              <a:headEnd/>
              <a:tailEnd/>
            </a:ln>
          </p:spPr>
          <p:txBody>
            <a:bodyPr/>
            <a:lstStyle/>
            <a:p>
              <a:endParaRPr lang="en-US"/>
            </a:p>
          </p:txBody>
        </p:sp>
        <p:sp>
          <p:nvSpPr>
            <p:cNvPr id="44149" name="Line 117"/>
            <p:cNvSpPr>
              <a:spLocks noChangeShapeType="1"/>
            </p:cNvSpPr>
            <p:nvPr/>
          </p:nvSpPr>
          <p:spPr bwMode="auto">
            <a:xfrm flipH="1">
              <a:off x="4092" y="2651"/>
              <a:ext cx="473" cy="0"/>
            </a:xfrm>
            <a:prstGeom prst="line">
              <a:avLst/>
            </a:prstGeom>
            <a:noFill/>
            <a:ln w="12700">
              <a:solidFill>
                <a:srgbClr val="000000"/>
              </a:solidFill>
              <a:round/>
              <a:headEnd/>
              <a:tailEnd/>
            </a:ln>
          </p:spPr>
          <p:txBody>
            <a:bodyPr wrap="none" anchor="ctr"/>
            <a:lstStyle/>
            <a:p>
              <a:endParaRPr lang="en-US"/>
            </a:p>
          </p:txBody>
        </p:sp>
        <p:sp>
          <p:nvSpPr>
            <p:cNvPr id="44150" name="Rectangle 118"/>
            <p:cNvSpPr>
              <a:spLocks noChangeArrowheads="1"/>
            </p:cNvSpPr>
            <p:nvPr/>
          </p:nvSpPr>
          <p:spPr bwMode="auto">
            <a:xfrm>
              <a:off x="3876" y="2547"/>
              <a:ext cx="177" cy="169"/>
            </a:xfrm>
            <a:prstGeom prst="rect">
              <a:avLst/>
            </a:prstGeom>
            <a:noFill/>
            <a:ln w="12700">
              <a:solidFill>
                <a:srgbClr val="000000"/>
              </a:solidFill>
              <a:miter lim="800000"/>
              <a:headEnd/>
              <a:tailEnd/>
            </a:ln>
          </p:spPr>
          <p:txBody>
            <a:bodyPr wrap="none" anchor="ctr"/>
            <a:lstStyle/>
            <a:p>
              <a:endParaRPr lang="en-US"/>
            </a:p>
          </p:txBody>
        </p:sp>
        <p:sp>
          <p:nvSpPr>
            <p:cNvPr id="44151" name="Oval 119"/>
            <p:cNvSpPr>
              <a:spLocks noChangeArrowheads="1"/>
            </p:cNvSpPr>
            <p:nvPr/>
          </p:nvSpPr>
          <p:spPr bwMode="auto">
            <a:xfrm>
              <a:off x="3883" y="2406"/>
              <a:ext cx="164" cy="273"/>
            </a:xfrm>
            <a:prstGeom prst="ellipse">
              <a:avLst/>
            </a:prstGeom>
            <a:solidFill>
              <a:srgbClr val="404040"/>
            </a:solidFill>
            <a:ln w="12700">
              <a:solidFill>
                <a:srgbClr val="000000"/>
              </a:solidFill>
              <a:round/>
              <a:headEnd/>
              <a:tailEnd/>
            </a:ln>
          </p:spPr>
          <p:txBody>
            <a:bodyPr wrap="none" anchor="ctr"/>
            <a:lstStyle/>
            <a:p>
              <a:endParaRPr lang="en-US"/>
            </a:p>
          </p:txBody>
        </p:sp>
        <p:sp>
          <p:nvSpPr>
            <p:cNvPr id="44152" name="Freeform 120"/>
            <p:cNvSpPr>
              <a:spLocks/>
            </p:cNvSpPr>
            <p:nvPr/>
          </p:nvSpPr>
          <p:spPr bwMode="auto">
            <a:xfrm>
              <a:off x="4796" y="2471"/>
              <a:ext cx="93" cy="62"/>
            </a:xfrm>
            <a:custGeom>
              <a:avLst/>
              <a:gdLst>
                <a:gd name="T0" fmla="*/ 0 w 93"/>
                <a:gd name="T1" fmla="*/ 61 h 62"/>
                <a:gd name="T2" fmla="*/ 0 w 93"/>
                <a:gd name="T3" fmla="*/ 16 h 62"/>
                <a:gd name="T4" fmla="*/ 0 w 93"/>
                <a:gd name="T5" fmla="*/ 13 h 62"/>
                <a:gd name="T6" fmla="*/ 0 w 93"/>
                <a:gd name="T7" fmla="*/ 11 h 62"/>
                <a:gd name="T8" fmla="*/ 2 w 93"/>
                <a:gd name="T9" fmla="*/ 9 h 62"/>
                <a:gd name="T10" fmla="*/ 2 w 93"/>
                <a:gd name="T11" fmla="*/ 8 h 62"/>
                <a:gd name="T12" fmla="*/ 2 w 93"/>
                <a:gd name="T13" fmla="*/ 7 h 62"/>
                <a:gd name="T14" fmla="*/ 2 w 93"/>
                <a:gd name="T15" fmla="*/ 7 h 62"/>
                <a:gd name="T16" fmla="*/ 2 w 93"/>
                <a:gd name="T17" fmla="*/ 6 h 62"/>
                <a:gd name="T18" fmla="*/ 3 w 93"/>
                <a:gd name="T19" fmla="*/ 6 h 62"/>
                <a:gd name="T20" fmla="*/ 3 w 93"/>
                <a:gd name="T21" fmla="*/ 4 h 62"/>
                <a:gd name="T22" fmla="*/ 4 w 93"/>
                <a:gd name="T23" fmla="*/ 4 h 62"/>
                <a:gd name="T24" fmla="*/ 4 w 93"/>
                <a:gd name="T25" fmla="*/ 3 h 62"/>
                <a:gd name="T26" fmla="*/ 4 w 93"/>
                <a:gd name="T27" fmla="*/ 3 h 62"/>
                <a:gd name="T28" fmla="*/ 5 w 93"/>
                <a:gd name="T29" fmla="*/ 3 h 62"/>
                <a:gd name="T30" fmla="*/ 6 w 93"/>
                <a:gd name="T31" fmla="*/ 1 h 62"/>
                <a:gd name="T32" fmla="*/ 6 w 93"/>
                <a:gd name="T33" fmla="*/ 1 h 62"/>
                <a:gd name="T34" fmla="*/ 10 w 93"/>
                <a:gd name="T35" fmla="*/ 1 h 62"/>
                <a:gd name="T36" fmla="*/ 83 w 93"/>
                <a:gd name="T37" fmla="*/ 0 h 62"/>
                <a:gd name="T38" fmla="*/ 85 w 93"/>
                <a:gd name="T39" fmla="*/ 0 h 62"/>
                <a:gd name="T40" fmla="*/ 86 w 93"/>
                <a:gd name="T41" fmla="*/ 0 h 62"/>
                <a:gd name="T42" fmla="*/ 87 w 93"/>
                <a:gd name="T43" fmla="*/ 1 h 62"/>
                <a:gd name="T44" fmla="*/ 87 w 93"/>
                <a:gd name="T45" fmla="*/ 3 h 62"/>
                <a:gd name="T46" fmla="*/ 88 w 93"/>
                <a:gd name="T47" fmla="*/ 3 h 62"/>
                <a:gd name="T48" fmla="*/ 89 w 93"/>
                <a:gd name="T49" fmla="*/ 3 h 62"/>
                <a:gd name="T50" fmla="*/ 90 w 93"/>
                <a:gd name="T51" fmla="*/ 3 h 62"/>
                <a:gd name="T52" fmla="*/ 90 w 93"/>
                <a:gd name="T53" fmla="*/ 4 h 62"/>
                <a:gd name="T54" fmla="*/ 91 w 93"/>
                <a:gd name="T55" fmla="*/ 4 h 62"/>
                <a:gd name="T56" fmla="*/ 91 w 93"/>
                <a:gd name="T57" fmla="*/ 6 h 62"/>
                <a:gd name="T58" fmla="*/ 91 w 93"/>
                <a:gd name="T59" fmla="*/ 7 h 62"/>
                <a:gd name="T60" fmla="*/ 91 w 93"/>
                <a:gd name="T61" fmla="*/ 7 h 62"/>
                <a:gd name="T62" fmla="*/ 91 w 93"/>
                <a:gd name="T63" fmla="*/ 8 h 62"/>
                <a:gd name="T64" fmla="*/ 91 w 93"/>
                <a:gd name="T65" fmla="*/ 9 h 62"/>
                <a:gd name="T66" fmla="*/ 92 w 93"/>
                <a:gd name="T67" fmla="*/ 9 h 62"/>
                <a:gd name="T68" fmla="*/ 92 w 93"/>
                <a:gd name="T69" fmla="*/ 11 h 62"/>
                <a:gd name="T70" fmla="*/ 92 w 93"/>
                <a:gd name="T71" fmla="*/ 16 h 62"/>
                <a:gd name="T72" fmla="*/ 92 w 93"/>
                <a:gd name="T73" fmla="*/ 61 h 62"/>
                <a:gd name="T74" fmla="*/ 0 w 93"/>
                <a:gd name="T75" fmla="*/ 61 h 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
                <a:gd name="T115" fmla="*/ 0 h 62"/>
                <a:gd name="T116" fmla="*/ 93 w 93"/>
                <a:gd name="T117" fmla="*/ 62 h 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 h="62">
                  <a:moveTo>
                    <a:pt x="0" y="61"/>
                  </a:moveTo>
                  <a:lnTo>
                    <a:pt x="0" y="16"/>
                  </a:lnTo>
                  <a:lnTo>
                    <a:pt x="0" y="13"/>
                  </a:lnTo>
                  <a:lnTo>
                    <a:pt x="0" y="11"/>
                  </a:lnTo>
                  <a:lnTo>
                    <a:pt x="2" y="9"/>
                  </a:lnTo>
                  <a:lnTo>
                    <a:pt x="2" y="8"/>
                  </a:lnTo>
                  <a:lnTo>
                    <a:pt x="2" y="7"/>
                  </a:lnTo>
                  <a:lnTo>
                    <a:pt x="2" y="6"/>
                  </a:lnTo>
                  <a:lnTo>
                    <a:pt x="3" y="6"/>
                  </a:lnTo>
                  <a:lnTo>
                    <a:pt x="3" y="4"/>
                  </a:lnTo>
                  <a:lnTo>
                    <a:pt x="4" y="4"/>
                  </a:lnTo>
                  <a:lnTo>
                    <a:pt x="4" y="3"/>
                  </a:lnTo>
                  <a:lnTo>
                    <a:pt x="5" y="3"/>
                  </a:lnTo>
                  <a:lnTo>
                    <a:pt x="6" y="1"/>
                  </a:lnTo>
                  <a:lnTo>
                    <a:pt x="10" y="1"/>
                  </a:lnTo>
                  <a:lnTo>
                    <a:pt x="83" y="0"/>
                  </a:lnTo>
                  <a:lnTo>
                    <a:pt x="85" y="0"/>
                  </a:lnTo>
                  <a:lnTo>
                    <a:pt x="86" y="0"/>
                  </a:lnTo>
                  <a:lnTo>
                    <a:pt x="87" y="1"/>
                  </a:lnTo>
                  <a:lnTo>
                    <a:pt x="87" y="3"/>
                  </a:lnTo>
                  <a:lnTo>
                    <a:pt x="88" y="3"/>
                  </a:lnTo>
                  <a:lnTo>
                    <a:pt x="89" y="3"/>
                  </a:lnTo>
                  <a:lnTo>
                    <a:pt x="90" y="3"/>
                  </a:lnTo>
                  <a:lnTo>
                    <a:pt x="90" y="4"/>
                  </a:lnTo>
                  <a:lnTo>
                    <a:pt x="91" y="4"/>
                  </a:lnTo>
                  <a:lnTo>
                    <a:pt x="91" y="6"/>
                  </a:lnTo>
                  <a:lnTo>
                    <a:pt x="91" y="7"/>
                  </a:lnTo>
                  <a:lnTo>
                    <a:pt x="91" y="8"/>
                  </a:lnTo>
                  <a:lnTo>
                    <a:pt x="91" y="9"/>
                  </a:lnTo>
                  <a:lnTo>
                    <a:pt x="92" y="9"/>
                  </a:lnTo>
                  <a:lnTo>
                    <a:pt x="92" y="11"/>
                  </a:lnTo>
                  <a:lnTo>
                    <a:pt x="92" y="16"/>
                  </a:lnTo>
                  <a:lnTo>
                    <a:pt x="92" y="61"/>
                  </a:lnTo>
                  <a:lnTo>
                    <a:pt x="0" y="61"/>
                  </a:lnTo>
                </a:path>
              </a:pathLst>
            </a:custGeom>
            <a:solidFill>
              <a:srgbClr val="C0C0C0"/>
            </a:solidFill>
            <a:ln w="12700" cap="rnd">
              <a:solidFill>
                <a:srgbClr val="000000"/>
              </a:solidFill>
              <a:round/>
              <a:headEnd/>
              <a:tailEnd/>
            </a:ln>
          </p:spPr>
          <p:txBody>
            <a:bodyPr/>
            <a:lstStyle/>
            <a:p>
              <a:endParaRPr lang="en-US"/>
            </a:p>
          </p:txBody>
        </p:sp>
        <p:sp>
          <p:nvSpPr>
            <p:cNvPr id="44153" name="Freeform 121"/>
            <p:cNvSpPr>
              <a:spLocks/>
            </p:cNvSpPr>
            <p:nvPr/>
          </p:nvSpPr>
          <p:spPr bwMode="auto">
            <a:xfrm>
              <a:off x="4782" y="2618"/>
              <a:ext cx="32" cy="49"/>
            </a:xfrm>
            <a:custGeom>
              <a:avLst/>
              <a:gdLst>
                <a:gd name="T0" fmla="*/ 31 w 32"/>
                <a:gd name="T1" fmla="*/ 0 h 49"/>
                <a:gd name="T2" fmla="*/ 0 w 32"/>
                <a:gd name="T3" fmla="*/ 48 h 49"/>
                <a:gd name="T4" fmla="*/ 31 w 32"/>
                <a:gd name="T5" fmla="*/ 30 h 49"/>
                <a:gd name="T6" fmla="*/ 29 w 32"/>
                <a:gd name="T7" fmla="*/ 29 h 49"/>
                <a:gd name="T8" fmla="*/ 29 w 32"/>
                <a:gd name="T9" fmla="*/ 27 h 49"/>
                <a:gd name="T10" fmla="*/ 28 w 32"/>
                <a:gd name="T11" fmla="*/ 24 h 49"/>
                <a:gd name="T12" fmla="*/ 27 w 32"/>
                <a:gd name="T13" fmla="*/ 21 h 49"/>
                <a:gd name="T14" fmla="*/ 26 w 32"/>
                <a:gd name="T15" fmla="*/ 21 h 49"/>
                <a:gd name="T16" fmla="*/ 24 w 32"/>
                <a:gd name="T17" fmla="*/ 21 h 49"/>
                <a:gd name="T18" fmla="*/ 22 w 32"/>
                <a:gd name="T19" fmla="*/ 20 h 49"/>
                <a:gd name="T20" fmla="*/ 21 w 32"/>
                <a:gd name="T21" fmla="*/ 20 h 49"/>
                <a:gd name="T22" fmla="*/ 19 w 32"/>
                <a:gd name="T23" fmla="*/ 20 h 49"/>
                <a:gd name="T24" fmla="*/ 17 w 32"/>
                <a:gd name="T25" fmla="*/ 21 h 49"/>
                <a:gd name="T26" fmla="*/ 16 w 32"/>
                <a:gd name="T27" fmla="*/ 24 h 49"/>
                <a:gd name="T28" fmla="*/ 16 w 32"/>
                <a:gd name="T29" fmla="*/ 25 h 49"/>
                <a:gd name="T30" fmla="*/ 14 w 32"/>
                <a:gd name="T31" fmla="*/ 27 h 49"/>
                <a:gd name="T32" fmla="*/ 14 w 32"/>
                <a:gd name="T33" fmla="*/ 32 h 49"/>
                <a:gd name="T34" fmla="*/ 16 w 32"/>
                <a:gd name="T35" fmla="*/ 35 h 49"/>
                <a:gd name="T36" fmla="*/ 16 w 32"/>
                <a:gd name="T37" fmla="*/ 36 h 49"/>
                <a:gd name="T38" fmla="*/ 16 w 32"/>
                <a:gd name="T39" fmla="*/ 37 h 49"/>
                <a:gd name="T40" fmla="*/ 17 w 32"/>
                <a:gd name="T41" fmla="*/ 40 h 49"/>
                <a:gd name="T42" fmla="*/ 19 w 32"/>
                <a:gd name="T43" fmla="*/ 41 h 49"/>
                <a:gd name="T44" fmla="*/ 21 w 32"/>
                <a:gd name="T45" fmla="*/ 42 h 49"/>
                <a:gd name="T46" fmla="*/ 22 w 32"/>
                <a:gd name="T47" fmla="*/ 42 h 49"/>
                <a:gd name="T48" fmla="*/ 23 w 32"/>
                <a:gd name="T49" fmla="*/ 41 h 49"/>
                <a:gd name="T50" fmla="*/ 25 w 32"/>
                <a:gd name="T51" fmla="*/ 41 h 49"/>
                <a:gd name="T52" fmla="*/ 26 w 32"/>
                <a:gd name="T53" fmla="*/ 40 h 49"/>
                <a:gd name="T54" fmla="*/ 27 w 32"/>
                <a:gd name="T55" fmla="*/ 37 h 49"/>
                <a:gd name="T56" fmla="*/ 28 w 32"/>
                <a:gd name="T57" fmla="*/ 37 h 49"/>
                <a:gd name="T58" fmla="*/ 29 w 32"/>
                <a:gd name="T59" fmla="*/ 35 h 49"/>
                <a:gd name="T60" fmla="*/ 29 w 32"/>
                <a:gd name="T61" fmla="*/ 32 h 49"/>
                <a:gd name="T62" fmla="*/ 31 w 32"/>
                <a:gd name="T63" fmla="*/ 30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49"/>
                <a:gd name="T98" fmla="*/ 32 w 32"/>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49">
                  <a:moveTo>
                    <a:pt x="31" y="30"/>
                  </a:moveTo>
                  <a:lnTo>
                    <a:pt x="31" y="0"/>
                  </a:lnTo>
                  <a:lnTo>
                    <a:pt x="0" y="0"/>
                  </a:lnTo>
                  <a:lnTo>
                    <a:pt x="0" y="48"/>
                  </a:lnTo>
                  <a:lnTo>
                    <a:pt x="31" y="48"/>
                  </a:lnTo>
                  <a:lnTo>
                    <a:pt x="31" y="30"/>
                  </a:lnTo>
                  <a:lnTo>
                    <a:pt x="29" y="30"/>
                  </a:lnTo>
                  <a:lnTo>
                    <a:pt x="29" y="29"/>
                  </a:lnTo>
                  <a:lnTo>
                    <a:pt x="29" y="27"/>
                  </a:lnTo>
                  <a:lnTo>
                    <a:pt x="28" y="25"/>
                  </a:lnTo>
                  <a:lnTo>
                    <a:pt x="28" y="24"/>
                  </a:lnTo>
                  <a:lnTo>
                    <a:pt x="27" y="21"/>
                  </a:lnTo>
                  <a:lnTo>
                    <a:pt x="26" y="21"/>
                  </a:lnTo>
                  <a:lnTo>
                    <a:pt x="25" y="21"/>
                  </a:lnTo>
                  <a:lnTo>
                    <a:pt x="24" y="21"/>
                  </a:lnTo>
                  <a:lnTo>
                    <a:pt x="23" y="20"/>
                  </a:lnTo>
                  <a:lnTo>
                    <a:pt x="22" y="20"/>
                  </a:lnTo>
                  <a:lnTo>
                    <a:pt x="21" y="20"/>
                  </a:lnTo>
                  <a:lnTo>
                    <a:pt x="20" y="20"/>
                  </a:lnTo>
                  <a:lnTo>
                    <a:pt x="19" y="20"/>
                  </a:lnTo>
                  <a:lnTo>
                    <a:pt x="18" y="21"/>
                  </a:lnTo>
                  <a:lnTo>
                    <a:pt x="17" y="21"/>
                  </a:lnTo>
                  <a:lnTo>
                    <a:pt x="16" y="24"/>
                  </a:lnTo>
                  <a:lnTo>
                    <a:pt x="16" y="25"/>
                  </a:lnTo>
                  <a:lnTo>
                    <a:pt x="16" y="27"/>
                  </a:lnTo>
                  <a:lnTo>
                    <a:pt x="14" y="27"/>
                  </a:lnTo>
                  <a:lnTo>
                    <a:pt x="14" y="29"/>
                  </a:lnTo>
                  <a:lnTo>
                    <a:pt x="14" y="32"/>
                  </a:lnTo>
                  <a:lnTo>
                    <a:pt x="16" y="33"/>
                  </a:lnTo>
                  <a:lnTo>
                    <a:pt x="16" y="35"/>
                  </a:lnTo>
                  <a:lnTo>
                    <a:pt x="16" y="36"/>
                  </a:lnTo>
                  <a:lnTo>
                    <a:pt x="16" y="37"/>
                  </a:lnTo>
                  <a:lnTo>
                    <a:pt x="17" y="38"/>
                  </a:lnTo>
                  <a:lnTo>
                    <a:pt x="17" y="40"/>
                  </a:lnTo>
                  <a:lnTo>
                    <a:pt x="18" y="41"/>
                  </a:lnTo>
                  <a:lnTo>
                    <a:pt x="19" y="41"/>
                  </a:lnTo>
                  <a:lnTo>
                    <a:pt x="20" y="42"/>
                  </a:lnTo>
                  <a:lnTo>
                    <a:pt x="21" y="42"/>
                  </a:lnTo>
                  <a:lnTo>
                    <a:pt x="22" y="42"/>
                  </a:lnTo>
                  <a:lnTo>
                    <a:pt x="23" y="42"/>
                  </a:lnTo>
                  <a:lnTo>
                    <a:pt x="23" y="41"/>
                  </a:lnTo>
                  <a:lnTo>
                    <a:pt x="24" y="41"/>
                  </a:lnTo>
                  <a:lnTo>
                    <a:pt x="25" y="41"/>
                  </a:lnTo>
                  <a:lnTo>
                    <a:pt x="26" y="40"/>
                  </a:lnTo>
                  <a:lnTo>
                    <a:pt x="27" y="38"/>
                  </a:lnTo>
                  <a:lnTo>
                    <a:pt x="27" y="37"/>
                  </a:lnTo>
                  <a:lnTo>
                    <a:pt x="28" y="37"/>
                  </a:lnTo>
                  <a:lnTo>
                    <a:pt x="28" y="36"/>
                  </a:lnTo>
                  <a:lnTo>
                    <a:pt x="29" y="35"/>
                  </a:lnTo>
                  <a:lnTo>
                    <a:pt x="29" y="32"/>
                  </a:lnTo>
                  <a:lnTo>
                    <a:pt x="29" y="30"/>
                  </a:lnTo>
                  <a:lnTo>
                    <a:pt x="31" y="30"/>
                  </a:lnTo>
                </a:path>
              </a:pathLst>
            </a:custGeom>
            <a:solidFill>
              <a:srgbClr val="C0C0C0"/>
            </a:solidFill>
            <a:ln w="12700" cap="rnd">
              <a:solidFill>
                <a:srgbClr val="000000"/>
              </a:solidFill>
              <a:round/>
              <a:headEnd/>
              <a:tailEnd/>
            </a:ln>
          </p:spPr>
          <p:txBody>
            <a:bodyPr/>
            <a:lstStyle/>
            <a:p>
              <a:endParaRPr lang="en-US"/>
            </a:p>
          </p:txBody>
        </p:sp>
        <p:sp>
          <p:nvSpPr>
            <p:cNvPr id="44154" name="Freeform 122"/>
            <p:cNvSpPr>
              <a:spLocks/>
            </p:cNvSpPr>
            <p:nvPr/>
          </p:nvSpPr>
          <p:spPr bwMode="auto">
            <a:xfrm>
              <a:off x="4871" y="2618"/>
              <a:ext cx="33" cy="49"/>
            </a:xfrm>
            <a:custGeom>
              <a:avLst/>
              <a:gdLst>
                <a:gd name="T0" fmla="*/ 0 w 33"/>
                <a:gd name="T1" fmla="*/ 30 h 49"/>
                <a:gd name="T2" fmla="*/ 0 w 33"/>
                <a:gd name="T3" fmla="*/ 0 h 49"/>
                <a:gd name="T4" fmla="*/ 32 w 33"/>
                <a:gd name="T5" fmla="*/ 0 h 49"/>
                <a:gd name="T6" fmla="*/ 32 w 33"/>
                <a:gd name="T7" fmla="*/ 48 h 49"/>
                <a:gd name="T8" fmla="*/ 0 w 33"/>
                <a:gd name="T9" fmla="*/ 48 h 49"/>
                <a:gd name="T10" fmla="*/ 0 w 33"/>
                <a:gd name="T11" fmla="*/ 30 h 49"/>
                <a:gd name="T12" fmla="*/ 2 w 33"/>
                <a:gd name="T13" fmla="*/ 30 h 49"/>
                <a:gd name="T14" fmla="*/ 2 w 33"/>
                <a:gd name="T15" fmla="*/ 29 h 49"/>
                <a:gd name="T16" fmla="*/ 2 w 33"/>
                <a:gd name="T17" fmla="*/ 29 h 49"/>
                <a:gd name="T18" fmla="*/ 2 w 33"/>
                <a:gd name="T19" fmla="*/ 27 h 49"/>
                <a:gd name="T20" fmla="*/ 2 w 33"/>
                <a:gd name="T21" fmla="*/ 25 h 49"/>
                <a:gd name="T22" fmla="*/ 3 w 33"/>
                <a:gd name="T23" fmla="*/ 25 h 49"/>
                <a:gd name="T24" fmla="*/ 3 w 33"/>
                <a:gd name="T25" fmla="*/ 24 h 49"/>
                <a:gd name="T26" fmla="*/ 4 w 33"/>
                <a:gd name="T27" fmla="*/ 21 h 49"/>
                <a:gd name="T28" fmla="*/ 5 w 33"/>
                <a:gd name="T29" fmla="*/ 21 h 49"/>
                <a:gd name="T30" fmla="*/ 5 w 33"/>
                <a:gd name="T31" fmla="*/ 21 h 49"/>
                <a:gd name="T32" fmla="*/ 8 w 33"/>
                <a:gd name="T33" fmla="*/ 21 h 49"/>
                <a:gd name="T34" fmla="*/ 8 w 33"/>
                <a:gd name="T35" fmla="*/ 20 h 49"/>
                <a:gd name="T36" fmla="*/ 9 w 33"/>
                <a:gd name="T37" fmla="*/ 20 h 49"/>
                <a:gd name="T38" fmla="*/ 9 w 33"/>
                <a:gd name="T39" fmla="*/ 20 h 49"/>
                <a:gd name="T40" fmla="*/ 10 w 33"/>
                <a:gd name="T41" fmla="*/ 20 h 49"/>
                <a:gd name="T42" fmla="*/ 11 w 33"/>
                <a:gd name="T43" fmla="*/ 20 h 49"/>
                <a:gd name="T44" fmla="*/ 12 w 33"/>
                <a:gd name="T45" fmla="*/ 20 h 49"/>
                <a:gd name="T46" fmla="*/ 13 w 33"/>
                <a:gd name="T47" fmla="*/ 21 h 49"/>
                <a:gd name="T48" fmla="*/ 14 w 33"/>
                <a:gd name="T49" fmla="*/ 21 h 49"/>
                <a:gd name="T50" fmla="*/ 15 w 33"/>
                <a:gd name="T51" fmla="*/ 21 h 49"/>
                <a:gd name="T52" fmla="*/ 16 w 33"/>
                <a:gd name="T53" fmla="*/ 21 h 49"/>
                <a:gd name="T54" fmla="*/ 16 w 33"/>
                <a:gd name="T55" fmla="*/ 24 h 49"/>
                <a:gd name="T56" fmla="*/ 17 w 33"/>
                <a:gd name="T57" fmla="*/ 25 h 49"/>
                <a:gd name="T58" fmla="*/ 17 w 33"/>
                <a:gd name="T59" fmla="*/ 27 h 49"/>
                <a:gd name="T60" fmla="*/ 18 w 33"/>
                <a:gd name="T61" fmla="*/ 29 h 49"/>
                <a:gd name="T62" fmla="*/ 18 w 33"/>
                <a:gd name="T63" fmla="*/ 32 h 49"/>
                <a:gd name="T64" fmla="*/ 17 w 33"/>
                <a:gd name="T65" fmla="*/ 32 h 49"/>
                <a:gd name="T66" fmla="*/ 17 w 33"/>
                <a:gd name="T67" fmla="*/ 35 h 49"/>
                <a:gd name="T68" fmla="*/ 17 w 33"/>
                <a:gd name="T69" fmla="*/ 35 h 49"/>
                <a:gd name="T70" fmla="*/ 17 w 33"/>
                <a:gd name="T71" fmla="*/ 37 h 49"/>
                <a:gd name="T72" fmla="*/ 16 w 33"/>
                <a:gd name="T73" fmla="*/ 37 h 49"/>
                <a:gd name="T74" fmla="*/ 16 w 33"/>
                <a:gd name="T75" fmla="*/ 38 h 49"/>
                <a:gd name="T76" fmla="*/ 15 w 33"/>
                <a:gd name="T77" fmla="*/ 38 h 49"/>
                <a:gd name="T78" fmla="*/ 14 w 33"/>
                <a:gd name="T79" fmla="*/ 40 h 49"/>
                <a:gd name="T80" fmla="*/ 14 w 33"/>
                <a:gd name="T81" fmla="*/ 41 h 49"/>
                <a:gd name="T82" fmla="*/ 12 w 33"/>
                <a:gd name="T83" fmla="*/ 41 h 49"/>
                <a:gd name="T84" fmla="*/ 11 w 33"/>
                <a:gd name="T85" fmla="*/ 42 h 49"/>
                <a:gd name="T86" fmla="*/ 10 w 33"/>
                <a:gd name="T87" fmla="*/ 42 h 49"/>
                <a:gd name="T88" fmla="*/ 9 w 33"/>
                <a:gd name="T89" fmla="*/ 42 h 49"/>
                <a:gd name="T90" fmla="*/ 9 w 33"/>
                <a:gd name="T91" fmla="*/ 42 h 49"/>
                <a:gd name="T92" fmla="*/ 8 w 33"/>
                <a:gd name="T93" fmla="*/ 41 h 49"/>
                <a:gd name="T94" fmla="*/ 7 w 33"/>
                <a:gd name="T95" fmla="*/ 41 h 49"/>
                <a:gd name="T96" fmla="*/ 5 w 33"/>
                <a:gd name="T97" fmla="*/ 40 h 49"/>
                <a:gd name="T98" fmla="*/ 4 w 33"/>
                <a:gd name="T99" fmla="*/ 38 h 49"/>
                <a:gd name="T100" fmla="*/ 4 w 33"/>
                <a:gd name="T101" fmla="*/ 37 h 49"/>
                <a:gd name="T102" fmla="*/ 3 w 33"/>
                <a:gd name="T103" fmla="*/ 37 h 49"/>
                <a:gd name="T104" fmla="*/ 3 w 33"/>
                <a:gd name="T105" fmla="*/ 37 h 49"/>
                <a:gd name="T106" fmla="*/ 2 w 33"/>
                <a:gd name="T107" fmla="*/ 36 h 49"/>
                <a:gd name="T108" fmla="*/ 2 w 33"/>
                <a:gd name="T109" fmla="*/ 35 h 49"/>
                <a:gd name="T110" fmla="*/ 2 w 33"/>
                <a:gd name="T111" fmla="*/ 35 h 49"/>
                <a:gd name="T112" fmla="*/ 2 w 33"/>
                <a:gd name="T113" fmla="*/ 32 h 49"/>
                <a:gd name="T114" fmla="*/ 2 w 33"/>
                <a:gd name="T115" fmla="*/ 30 h 49"/>
                <a:gd name="T116" fmla="*/ 0 w 33"/>
                <a:gd name="T117" fmla="*/ 30 h 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
                <a:gd name="T178" fmla="*/ 0 h 49"/>
                <a:gd name="T179" fmla="*/ 33 w 33"/>
                <a:gd name="T180" fmla="*/ 49 h 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 h="49">
                  <a:moveTo>
                    <a:pt x="0" y="30"/>
                  </a:moveTo>
                  <a:lnTo>
                    <a:pt x="0" y="0"/>
                  </a:lnTo>
                  <a:lnTo>
                    <a:pt x="32" y="0"/>
                  </a:lnTo>
                  <a:lnTo>
                    <a:pt x="32" y="48"/>
                  </a:lnTo>
                  <a:lnTo>
                    <a:pt x="0" y="48"/>
                  </a:lnTo>
                  <a:lnTo>
                    <a:pt x="0" y="30"/>
                  </a:lnTo>
                  <a:lnTo>
                    <a:pt x="2" y="30"/>
                  </a:lnTo>
                  <a:lnTo>
                    <a:pt x="2" y="29"/>
                  </a:lnTo>
                  <a:lnTo>
                    <a:pt x="2" y="27"/>
                  </a:lnTo>
                  <a:lnTo>
                    <a:pt x="2" y="25"/>
                  </a:lnTo>
                  <a:lnTo>
                    <a:pt x="3" y="25"/>
                  </a:lnTo>
                  <a:lnTo>
                    <a:pt x="3" y="24"/>
                  </a:lnTo>
                  <a:lnTo>
                    <a:pt x="4" y="21"/>
                  </a:lnTo>
                  <a:lnTo>
                    <a:pt x="5" y="21"/>
                  </a:lnTo>
                  <a:lnTo>
                    <a:pt x="8" y="21"/>
                  </a:lnTo>
                  <a:lnTo>
                    <a:pt x="8" y="20"/>
                  </a:lnTo>
                  <a:lnTo>
                    <a:pt x="9" y="20"/>
                  </a:lnTo>
                  <a:lnTo>
                    <a:pt x="10" y="20"/>
                  </a:lnTo>
                  <a:lnTo>
                    <a:pt x="11" y="20"/>
                  </a:lnTo>
                  <a:lnTo>
                    <a:pt x="12" y="20"/>
                  </a:lnTo>
                  <a:lnTo>
                    <a:pt x="13" y="21"/>
                  </a:lnTo>
                  <a:lnTo>
                    <a:pt x="14" y="21"/>
                  </a:lnTo>
                  <a:lnTo>
                    <a:pt x="15" y="21"/>
                  </a:lnTo>
                  <a:lnTo>
                    <a:pt x="16" y="21"/>
                  </a:lnTo>
                  <a:lnTo>
                    <a:pt x="16" y="24"/>
                  </a:lnTo>
                  <a:lnTo>
                    <a:pt x="17" y="25"/>
                  </a:lnTo>
                  <a:lnTo>
                    <a:pt x="17" y="27"/>
                  </a:lnTo>
                  <a:lnTo>
                    <a:pt x="18" y="29"/>
                  </a:lnTo>
                  <a:lnTo>
                    <a:pt x="18" y="32"/>
                  </a:lnTo>
                  <a:lnTo>
                    <a:pt x="17" y="32"/>
                  </a:lnTo>
                  <a:lnTo>
                    <a:pt x="17" y="35"/>
                  </a:lnTo>
                  <a:lnTo>
                    <a:pt x="17" y="37"/>
                  </a:lnTo>
                  <a:lnTo>
                    <a:pt x="16" y="37"/>
                  </a:lnTo>
                  <a:lnTo>
                    <a:pt x="16" y="38"/>
                  </a:lnTo>
                  <a:lnTo>
                    <a:pt x="15" y="38"/>
                  </a:lnTo>
                  <a:lnTo>
                    <a:pt x="14" y="40"/>
                  </a:lnTo>
                  <a:lnTo>
                    <a:pt x="14" y="41"/>
                  </a:lnTo>
                  <a:lnTo>
                    <a:pt x="12" y="41"/>
                  </a:lnTo>
                  <a:lnTo>
                    <a:pt x="11" y="42"/>
                  </a:lnTo>
                  <a:lnTo>
                    <a:pt x="10" y="42"/>
                  </a:lnTo>
                  <a:lnTo>
                    <a:pt x="9" y="42"/>
                  </a:lnTo>
                  <a:lnTo>
                    <a:pt x="8" y="41"/>
                  </a:lnTo>
                  <a:lnTo>
                    <a:pt x="7" y="41"/>
                  </a:lnTo>
                  <a:lnTo>
                    <a:pt x="5" y="40"/>
                  </a:lnTo>
                  <a:lnTo>
                    <a:pt x="4" y="38"/>
                  </a:lnTo>
                  <a:lnTo>
                    <a:pt x="4" y="37"/>
                  </a:lnTo>
                  <a:lnTo>
                    <a:pt x="3" y="37"/>
                  </a:lnTo>
                  <a:lnTo>
                    <a:pt x="2" y="36"/>
                  </a:lnTo>
                  <a:lnTo>
                    <a:pt x="2" y="35"/>
                  </a:lnTo>
                  <a:lnTo>
                    <a:pt x="2" y="32"/>
                  </a:lnTo>
                  <a:lnTo>
                    <a:pt x="2" y="30"/>
                  </a:lnTo>
                  <a:lnTo>
                    <a:pt x="0" y="30"/>
                  </a:lnTo>
                </a:path>
              </a:pathLst>
            </a:custGeom>
            <a:solidFill>
              <a:srgbClr val="C0C0C0"/>
            </a:solidFill>
            <a:ln w="12700" cap="rnd">
              <a:solidFill>
                <a:srgbClr val="000000"/>
              </a:solidFill>
              <a:round/>
              <a:headEnd/>
              <a:tailEnd/>
            </a:ln>
          </p:spPr>
          <p:txBody>
            <a:bodyPr/>
            <a:lstStyle/>
            <a:p>
              <a:endParaRPr lang="en-US"/>
            </a:p>
          </p:txBody>
        </p:sp>
        <p:sp>
          <p:nvSpPr>
            <p:cNvPr id="44155" name="Rectangle 123"/>
            <p:cNvSpPr>
              <a:spLocks noChangeArrowheads="1"/>
            </p:cNvSpPr>
            <p:nvPr/>
          </p:nvSpPr>
          <p:spPr bwMode="auto">
            <a:xfrm>
              <a:off x="4772" y="2558"/>
              <a:ext cx="1" cy="32"/>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156" name="Rectangle 124"/>
            <p:cNvSpPr>
              <a:spLocks noChangeArrowheads="1"/>
            </p:cNvSpPr>
            <p:nvPr/>
          </p:nvSpPr>
          <p:spPr bwMode="auto">
            <a:xfrm>
              <a:off x="4779" y="2561"/>
              <a:ext cx="4" cy="2"/>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157" name="Rectangle 125"/>
            <p:cNvSpPr>
              <a:spLocks noChangeArrowheads="1"/>
            </p:cNvSpPr>
            <p:nvPr/>
          </p:nvSpPr>
          <p:spPr bwMode="auto">
            <a:xfrm>
              <a:off x="4779" y="2587"/>
              <a:ext cx="4" cy="1"/>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158" name="Freeform 126"/>
            <p:cNvSpPr>
              <a:spLocks/>
            </p:cNvSpPr>
            <p:nvPr/>
          </p:nvSpPr>
          <p:spPr bwMode="auto">
            <a:xfrm>
              <a:off x="4799" y="2584"/>
              <a:ext cx="20" cy="10"/>
            </a:xfrm>
            <a:custGeom>
              <a:avLst/>
              <a:gdLst>
                <a:gd name="T0" fmla="*/ 0 w 20"/>
                <a:gd name="T1" fmla="*/ 0 h 10"/>
                <a:gd name="T2" fmla="*/ 17 w 20"/>
                <a:gd name="T3" fmla="*/ 9 h 10"/>
                <a:gd name="T4" fmla="*/ 19 w 20"/>
                <a:gd name="T5" fmla="*/ 6 h 10"/>
                <a:gd name="T6" fmla="*/ 0 w 20"/>
                <a:gd name="T7" fmla="*/ 0 h 10"/>
                <a:gd name="T8" fmla="*/ 0 60000 65536"/>
                <a:gd name="T9" fmla="*/ 0 60000 65536"/>
                <a:gd name="T10" fmla="*/ 0 60000 65536"/>
                <a:gd name="T11" fmla="*/ 0 60000 65536"/>
                <a:gd name="T12" fmla="*/ 0 w 20"/>
                <a:gd name="T13" fmla="*/ 0 h 10"/>
                <a:gd name="T14" fmla="*/ 20 w 20"/>
                <a:gd name="T15" fmla="*/ 10 h 10"/>
              </a:gdLst>
              <a:ahLst/>
              <a:cxnLst>
                <a:cxn ang="T8">
                  <a:pos x="T0" y="T1"/>
                </a:cxn>
                <a:cxn ang="T9">
                  <a:pos x="T2" y="T3"/>
                </a:cxn>
                <a:cxn ang="T10">
                  <a:pos x="T4" y="T5"/>
                </a:cxn>
                <a:cxn ang="T11">
                  <a:pos x="T6" y="T7"/>
                </a:cxn>
              </a:cxnLst>
              <a:rect l="T12" t="T13" r="T14" b="T15"/>
              <a:pathLst>
                <a:path w="20" h="10">
                  <a:moveTo>
                    <a:pt x="0" y="0"/>
                  </a:moveTo>
                  <a:lnTo>
                    <a:pt x="17" y="9"/>
                  </a:lnTo>
                  <a:lnTo>
                    <a:pt x="19" y="6"/>
                  </a:lnTo>
                  <a:lnTo>
                    <a:pt x="0" y="0"/>
                  </a:lnTo>
                </a:path>
              </a:pathLst>
            </a:custGeom>
            <a:solidFill>
              <a:srgbClr val="C0C0C0"/>
            </a:solidFill>
            <a:ln w="12700" cap="rnd">
              <a:solidFill>
                <a:srgbClr val="000000"/>
              </a:solidFill>
              <a:round/>
              <a:headEnd/>
              <a:tailEnd/>
            </a:ln>
          </p:spPr>
          <p:txBody>
            <a:bodyPr/>
            <a:lstStyle/>
            <a:p>
              <a:endParaRPr lang="en-US"/>
            </a:p>
          </p:txBody>
        </p:sp>
        <p:sp>
          <p:nvSpPr>
            <p:cNvPr id="44159" name="Freeform 127"/>
            <p:cNvSpPr>
              <a:spLocks/>
            </p:cNvSpPr>
            <p:nvPr/>
          </p:nvSpPr>
          <p:spPr bwMode="auto">
            <a:xfrm>
              <a:off x="4866" y="2584"/>
              <a:ext cx="21" cy="10"/>
            </a:xfrm>
            <a:custGeom>
              <a:avLst/>
              <a:gdLst>
                <a:gd name="T0" fmla="*/ 20 w 21"/>
                <a:gd name="T1" fmla="*/ 0 h 10"/>
                <a:gd name="T2" fmla="*/ 3 w 21"/>
                <a:gd name="T3" fmla="*/ 9 h 10"/>
                <a:gd name="T4" fmla="*/ 0 w 21"/>
                <a:gd name="T5" fmla="*/ 6 h 10"/>
                <a:gd name="T6" fmla="*/ 20 w 21"/>
                <a:gd name="T7" fmla="*/ 0 h 10"/>
                <a:gd name="T8" fmla="*/ 0 60000 65536"/>
                <a:gd name="T9" fmla="*/ 0 60000 65536"/>
                <a:gd name="T10" fmla="*/ 0 60000 65536"/>
                <a:gd name="T11" fmla="*/ 0 60000 65536"/>
                <a:gd name="T12" fmla="*/ 0 w 21"/>
                <a:gd name="T13" fmla="*/ 0 h 10"/>
                <a:gd name="T14" fmla="*/ 21 w 21"/>
                <a:gd name="T15" fmla="*/ 10 h 10"/>
              </a:gdLst>
              <a:ahLst/>
              <a:cxnLst>
                <a:cxn ang="T8">
                  <a:pos x="T0" y="T1"/>
                </a:cxn>
                <a:cxn ang="T9">
                  <a:pos x="T2" y="T3"/>
                </a:cxn>
                <a:cxn ang="T10">
                  <a:pos x="T4" y="T5"/>
                </a:cxn>
                <a:cxn ang="T11">
                  <a:pos x="T6" y="T7"/>
                </a:cxn>
              </a:cxnLst>
              <a:rect l="T12" t="T13" r="T14" b="T15"/>
              <a:pathLst>
                <a:path w="21" h="10">
                  <a:moveTo>
                    <a:pt x="20" y="0"/>
                  </a:moveTo>
                  <a:lnTo>
                    <a:pt x="3" y="9"/>
                  </a:lnTo>
                  <a:lnTo>
                    <a:pt x="0" y="6"/>
                  </a:lnTo>
                  <a:lnTo>
                    <a:pt x="20" y="0"/>
                  </a:lnTo>
                </a:path>
              </a:pathLst>
            </a:custGeom>
            <a:solidFill>
              <a:srgbClr val="C0C0C0"/>
            </a:solidFill>
            <a:ln w="12700" cap="rnd">
              <a:solidFill>
                <a:srgbClr val="000000"/>
              </a:solidFill>
              <a:round/>
              <a:headEnd/>
              <a:tailEnd/>
            </a:ln>
          </p:spPr>
          <p:txBody>
            <a:bodyPr/>
            <a:lstStyle/>
            <a:p>
              <a:endParaRPr lang="en-US"/>
            </a:p>
          </p:txBody>
        </p:sp>
        <p:sp>
          <p:nvSpPr>
            <p:cNvPr id="44160" name="Freeform 128"/>
            <p:cNvSpPr>
              <a:spLocks/>
            </p:cNvSpPr>
            <p:nvPr/>
          </p:nvSpPr>
          <p:spPr bwMode="auto">
            <a:xfrm>
              <a:off x="4799" y="2584"/>
              <a:ext cx="88" cy="7"/>
            </a:xfrm>
            <a:custGeom>
              <a:avLst/>
              <a:gdLst>
                <a:gd name="T0" fmla="*/ 0 w 88"/>
                <a:gd name="T1" fmla="*/ 0 h 7"/>
                <a:gd name="T2" fmla="*/ 19 w 88"/>
                <a:gd name="T3" fmla="*/ 6 h 7"/>
                <a:gd name="T4" fmla="*/ 67 w 88"/>
                <a:gd name="T5" fmla="*/ 6 h 7"/>
                <a:gd name="T6" fmla="*/ 87 w 88"/>
                <a:gd name="T7" fmla="*/ 0 h 7"/>
                <a:gd name="T8" fmla="*/ 0 w 88"/>
                <a:gd name="T9" fmla="*/ 0 h 7"/>
                <a:gd name="T10" fmla="*/ 0 60000 65536"/>
                <a:gd name="T11" fmla="*/ 0 60000 65536"/>
                <a:gd name="T12" fmla="*/ 0 60000 65536"/>
                <a:gd name="T13" fmla="*/ 0 60000 65536"/>
                <a:gd name="T14" fmla="*/ 0 60000 65536"/>
                <a:gd name="T15" fmla="*/ 0 w 88"/>
                <a:gd name="T16" fmla="*/ 0 h 7"/>
                <a:gd name="T17" fmla="*/ 88 w 88"/>
                <a:gd name="T18" fmla="*/ 7 h 7"/>
              </a:gdLst>
              <a:ahLst/>
              <a:cxnLst>
                <a:cxn ang="T10">
                  <a:pos x="T0" y="T1"/>
                </a:cxn>
                <a:cxn ang="T11">
                  <a:pos x="T2" y="T3"/>
                </a:cxn>
                <a:cxn ang="T12">
                  <a:pos x="T4" y="T5"/>
                </a:cxn>
                <a:cxn ang="T13">
                  <a:pos x="T6" y="T7"/>
                </a:cxn>
                <a:cxn ang="T14">
                  <a:pos x="T8" y="T9"/>
                </a:cxn>
              </a:cxnLst>
              <a:rect l="T15" t="T16" r="T17" b="T18"/>
              <a:pathLst>
                <a:path w="88" h="7">
                  <a:moveTo>
                    <a:pt x="0" y="0"/>
                  </a:moveTo>
                  <a:lnTo>
                    <a:pt x="19" y="6"/>
                  </a:lnTo>
                  <a:lnTo>
                    <a:pt x="67" y="6"/>
                  </a:lnTo>
                  <a:lnTo>
                    <a:pt x="87" y="0"/>
                  </a:lnTo>
                  <a:lnTo>
                    <a:pt x="0" y="0"/>
                  </a:lnTo>
                </a:path>
              </a:pathLst>
            </a:custGeom>
            <a:solidFill>
              <a:srgbClr val="C0C0C0"/>
            </a:solidFill>
            <a:ln w="12700" cap="rnd">
              <a:solidFill>
                <a:srgbClr val="000000"/>
              </a:solidFill>
              <a:round/>
              <a:headEnd/>
              <a:tailEnd/>
            </a:ln>
          </p:spPr>
          <p:txBody>
            <a:bodyPr/>
            <a:lstStyle/>
            <a:p>
              <a:endParaRPr lang="en-US"/>
            </a:p>
          </p:txBody>
        </p:sp>
        <p:sp>
          <p:nvSpPr>
            <p:cNvPr id="44161" name="Freeform 129"/>
            <p:cNvSpPr>
              <a:spLocks/>
            </p:cNvSpPr>
            <p:nvPr/>
          </p:nvSpPr>
          <p:spPr bwMode="auto">
            <a:xfrm>
              <a:off x="4898" y="2563"/>
              <a:ext cx="8" cy="23"/>
            </a:xfrm>
            <a:custGeom>
              <a:avLst/>
              <a:gdLst>
                <a:gd name="T0" fmla="*/ 0 w 8"/>
                <a:gd name="T1" fmla="*/ 0 h 23"/>
                <a:gd name="T2" fmla="*/ 0 w 8"/>
                <a:gd name="T3" fmla="*/ 22 h 23"/>
                <a:gd name="T4" fmla="*/ 7 w 8"/>
                <a:gd name="T5" fmla="*/ 22 h 23"/>
                <a:gd name="T6" fmla="*/ 7 w 8"/>
                <a:gd name="T7" fmla="*/ 0 h 23"/>
                <a:gd name="T8" fmla="*/ 0 w 8"/>
                <a:gd name="T9" fmla="*/ 0 h 23"/>
                <a:gd name="T10" fmla="*/ 0 60000 65536"/>
                <a:gd name="T11" fmla="*/ 0 60000 65536"/>
                <a:gd name="T12" fmla="*/ 0 60000 65536"/>
                <a:gd name="T13" fmla="*/ 0 60000 65536"/>
                <a:gd name="T14" fmla="*/ 0 60000 65536"/>
                <a:gd name="T15" fmla="*/ 0 w 8"/>
                <a:gd name="T16" fmla="*/ 0 h 23"/>
                <a:gd name="T17" fmla="*/ 8 w 8"/>
                <a:gd name="T18" fmla="*/ 23 h 23"/>
              </a:gdLst>
              <a:ahLst/>
              <a:cxnLst>
                <a:cxn ang="T10">
                  <a:pos x="T0" y="T1"/>
                </a:cxn>
                <a:cxn ang="T11">
                  <a:pos x="T2" y="T3"/>
                </a:cxn>
                <a:cxn ang="T12">
                  <a:pos x="T4" y="T5"/>
                </a:cxn>
                <a:cxn ang="T13">
                  <a:pos x="T6" y="T7"/>
                </a:cxn>
                <a:cxn ang="T14">
                  <a:pos x="T8" y="T9"/>
                </a:cxn>
              </a:cxnLst>
              <a:rect l="T15" t="T16" r="T17" b="T18"/>
              <a:pathLst>
                <a:path w="8" h="23">
                  <a:moveTo>
                    <a:pt x="0" y="0"/>
                  </a:moveTo>
                  <a:lnTo>
                    <a:pt x="0" y="22"/>
                  </a:lnTo>
                  <a:lnTo>
                    <a:pt x="7" y="22"/>
                  </a:lnTo>
                  <a:lnTo>
                    <a:pt x="7" y="0"/>
                  </a:lnTo>
                  <a:lnTo>
                    <a:pt x="0" y="0"/>
                  </a:lnTo>
                </a:path>
              </a:pathLst>
            </a:custGeom>
            <a:solidFill>
              <a:srgbClr val="C0C0C0"/>
            </a:solidFill>
            <a:ln w="12700" cap="rnd">
              <a:solidFill>
                <a:srgbClr val="000000"/>
              </a:solidFill>
              <a:round/>
              <a:headEnd/>
              <a:tailEnd/>
            </a:ln>
          </p:spPr>
          <p:txBody>
            <a:bodyPr/>
            <a:lstStyle/>
            <a:p>
              <a:endParaRPr lang="en-US"/>
            </a:p>
          </p:txBody>
        </p:sp>
        <p:sp>
          <p:nvSpPr>
            <p:cNvPr id="44162" name="Rectangle 130"/>
            <p:cNvSpPr>
              <a:spLocks noChangeArrowheads="1"/>
            </p:cNvSpPr>
            <p:nvPr/>
          </p:nvSpPr>
          <p:spPr bwMode="auto">
            <a:xfrm>
              <a:off x="4907" y="2558"/>
              <a:ext cx="1" cy="32"/>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163" name="Rectangle 131"/>
            <p:cNvSpPr>
              <a:spLocks noChangeArrowheads="1"/>
            </p:cNvSpPr>
            <p:nvPr/>
          </p:nvSpPr>
          <p:spPr bwMode="auto">
            <a:xfrm>
              <a:off x="4897" y="2561"/>
              <a:ext cx="3" cy="2"/>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164" name="Rectangle 132"/>
            <p:cNvSpPr>
              <a:spLocks noChangeArrowheads="1"/>
            </p:cNvSpPr>
            <p:nvPr/>
          </p:nvSpPr>
          <p:spPr bwMode="auto">
            <a:xfrm>
              <a:off x="4897" y="2587"/>
              <a:ext cx="3" cy="1"/>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165" name="Freeform 133"/>
            <p:cNvSpPr>
              <a:spLocks/>
            </p:cNvSpPr>
            <p:nvPr/>
          </p:nvSpPr>
          <p:spPr bwMode="auto">
            <a:xfrm>
              <a:off x="4817" y="2590"/>
              <a:ext cx="54" cy="72"/>
            </a:xfrm>
            <a:custGeom>
              <a:avLst/>
              <a:gdLst>
                <a:gd name="T0" fmla="*/ 1 w 54"/>
                <a:gd name="T1" fmla="*/ 71 h 72"/>
                <a:gd name="T2" fmla="*/ 50 w 54"/>
                <a:gd name="T3" fmla="*/ 71 h 72"/>
                <a:gd name="T4" fmla="*/ 53 w 54"/>
                <a:gd name="T5" fmla="*/ 68 h 72"/>
                <a:gd name="T6" fmla="*/ 53 w 54"/>
                <a:gd name="T7" fmla="*/ 4 h 72"/>
                <a:gd name="T8" fmla="*/ 50 w 54"/>
                <a:gd name="T9" fmla="*/ 0 h 72"/>
                <a:gd name="T10" fmla="*/ 1 w 54"/>
                <a:gd name="T11" fmla="*/ 0 h 72"/>
                <a:gd name="T12" fmla="*/ 0 w 54"/>
                <a:gd name="T13" fmla="*/ 4 h 72"/>
                <a:gd name="T14" fmla="*/ 0 w 54"/>
                <a:gd name="T15" fmla="*/ 68 h 72"/>
                <a:gd name="T16" fmla="*/ 1 w 54"/>
                <a:gd name="T17" fmla="*/ 71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72"/>
                <a:gd name="T29" fmla="*/ 54 w 54"/>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72">
                  <a:moveTo>
                    <a:pt x="1" y="71"/>
                  </a:moveTo>
                  <a:lnTo>
                    <a:pt x="50" y="71"/>
                  </a:lnTo>
                  <a:lnTo>
                    <a:pt x="53" y="68"/>
                  </a:lnTo>
                  <a:lnTo>
                    <a:pt x="53" y="4"/>
                  </a:lnTo>
                  <a:lnTo>
                    <a:pt x="50" y="0"/>
                  </a:lnTo>
                  <a:lnTo>
                    <a:pt x="1" y="0"/>
                  </a:lnTo>
                  <a:lnTo>
                    <a:pt x="0" y="4"/>
                  </a:lnTo>
                  <a:lnTo>
                    <a:pt x="0" y="68"/>
                  </a:lnTo>
                  <a:lnTo>
                    <a:pt x="1" y="71"/>
                  </a:lnTo>
                </a:path>
              </a:pathLst>
            </a:custGeom>
            <a:solidFill>
              <a:srgbClr val="C0C0C0"/>
            </a:solidFill>
            <a:ln w="12700" cap="rnd">
              <a:solidFill>
                <a:srgbClr val="000000"/>
              </a:solidFill>
              <a:round/>
              <a:headEnd/>
              <a:tailEnd/>
            </a:ln>
          </p:spPr>
          <p:txBody>
            <a:bodyPr/>
            <a:lstStyle/>
            <a:p>
              <a:endParaRPr lang="en-US"/>
            </a:p>
          </p:txBody>
        </p:sp>
        <p:sp>
          <p:nvSpPr>
            <p:cNvPr id="44166" name="Freeform 134"/>
            <p:cNvSpPr>
              <a:spLocks/>
            </p:cNvSpPr>
            <p:nvPr/>
          </p:nvSpPr>
          <p:spPr bwMode="auto">
            <a:xfrm>
              <a:off x="4786" y="2683"/>
              <a:ext cx="16" cy="28"/>
            </a:xfrm>
            <a:custGeom>
              <a:avLst/>
              <a:gdLst>
                <a:gd name="T0" fmla="*/ 0 w 16"/>
                <a:gd name="T1" fmla="*/ 0 h 28"/>
                <a:gd name="T2" fmla="*/ 0 w 16"/>
                <a:gd name="T3" fmla="*/ 27 h 28"/>
                <a:gd name="T4" fmla="*/ 15 w 16"/>
                <a:gd name="T5" fmla="*/ 27 h 28"/>
                <a:gd name="T6" fmla="*/ 15 w 16"/>
                <a:gd name="T7" fmla="*/ 0 h 28"/>
                <a:gd name="T8" fmla="*/ 0 w 16"/>
                <a:gd name="T9" fmla="*/ 0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0"/>
                  </a:moveTo>
                  <a:lnTo>
                    <a:pt x="0" y="27"/>
                  </a:lnTo>
                  <a:lnTo>
                    <a:pt x="15" y="27"/>
                  </a:lnTo>
                  <a:lnTo>
                    <a:pt x="15" y="0"/>
                  </a:lnTo>
                  <a:lnTo>
                    <a:pt x="0" y="0"/>
                  </a:lnTo>
                </a:path>
              </a:pathLst>
            </a:custGeom>
            <a:solidFill>
              <a:srgbClr val="C0C0C0"/>
            </a:solidFill>
            <a:ln w="12700" cap="rnd">
              <a:solidFill>
                <a:srgbClr val="000000"/>
              </a:solidFill>
              <a:round/>
              <a:headEnd/>
              <a:tailEnd/>
            </a:ln>
          </p:spPr>
          <p:txBody>
            <a:bodyPr/>
            <a:lstStyle/>
            <a:p>
              <a:endParaRPr lang="en-US"/>
            </a:p>
          </p:txBody>
        </p:sp>
        <p:sp>
          <p:nvSpPr>
            <p:cNvPr id="44167" name="Freeform 135"/>
            <p:cNvSpPr>
              <a:spLocks/>
            </p:cNvSpPr>
            <p:nvPr/>
          </p:nvSpPr>
          <p:spPr bwMode="auto">
            <a:xfrm>
              <a:off x="4882" y="2683"/>
              <a:ext cx="18" cy="28"/>
            </a:xfrm>
            <a:custGeom>
              <a:avLst/>
              <a:gdLst>
                <a:gd name="T0" fmla="*/ 0 w 18"/>
                <a:gd name="T1" fmla="*/ 0 h 28"/>
                <a:gd name="T2" fmla="*/ 0 w 18"/>
                <a:gd name="T3" fmla="*/ 27 h 28"/>
                <a:gd name="T4" fmla="*/ 17 w 18"/>
                <a:gd name="T5" fmla="*/ 27 h 28"/>
                <a:gd name="T6" fmla="*/ 17 w 18"/>
                <a:gd name="T7" fmla="*/ 0 h 28"/>
                <a:gd name="T8" fmla="*/ 0 w 18"/>
                <a:gd name="T9" fmla="*/ 0 h 28"/>
                <a:gd name="T10" fmla="*/ 0 60000 65536"/>
                <a:gd name="T11" fmla="*/ 0 60000 65536"/>
                <a:gd name="T12" fmla="*/ 0 60000 65536"/>
                <a:gd name="T13" fmla="*/ 0 60000 65536"/>
                <a:gd name="T14" fmla="*/ 0 60000 65536"/>
                <a:gd name="T15" fmla="*/ 0 w 18"/>
                <a:gd name="T16" fmla="*/ 0 h 28"/>
                <a:gd name="T17" fmla="*/ 18 w 18"/>
                <a:gd name="T18" fmla="*/ 28 h 28"/>
              </a:gdLst>
              <a:ahLst/>
              <a:cxnLst>
                <a:cxn ang="T10">
                  <a:pos x="T0" y="T1"/>
                </a:cxn>
                <a:cxn ang="T11">
                  <a:pos x="T2" y="T3"/>
                </a:cxn>
                <a:cxn ang="T12">
                  <a:pos x="T4" y="T5"/>
                </a:cxn>
                <a:cxn ang="T13">
                  <a:pos x="T6" y="T7"/>
                </a:cxn>
                <a:cxn ang="T14">
                  <a:pos x="T8" y="T9"/>
                </a:cxn>
              </a:cxnLst>
              <a:rect l="T15" t="T16" r="T17" b="T18"/>
              <a:pathLst>
                <a:path w="18" h="28">
                  <a:moveTo>
                    <a:pt x="0" y="0"/>
                  </a:moveTo>
                  <a:lnTo>
                    <a:pt x="0" y="27"/>
                  </a:lnTo>
                  <a:lnTo>
                    <a:pt x="17" y="27"/>
                  </a:lnTo>
                  <a:lnTo>
                    <a:pt x="17" y="0"/>
                  </a:lnTo>
                  <a:lnTo>
                    <a:pt x="0" y="0"/>
                  </a:lnTo>
                </a:path>
              </a:pathLst>
            </a:custGeom>
            <a:solidFill>
              <a:srgbClr val="C0C0C0"/>
            </a:solidFill>
            <a:ln w="12700" cap="rnd">
              <a:solidFill>
                <a:srgbClr val="000000"/>
              </a:solidFill>
              <a:round/>
              <a:headEnd/>
              <a:tailEnd/>
            </a:ln>
          </p:spPr>
          <p:txBody>
            <a:bodyPr/>
            <a:lstStyle/>
            <a:p>
              <a:endParaRPr lang="en-US"/>
            </a:p>
          </p:txBody>
        </p:sp>
        <p:sp>
          <p:nvSpPr>
            <p:cNvPr id="44168" name="Freeform 136"/>
            <p:cNvSpPr>
              <a:spLocks/>
            </p:cNvSpPr>
            <p:nvPr/>
          </p:nvSpPr>
          <p:spPr bwMode="auto">
            <a:xfrm>
              <a:off x="4784" y="2666"/>
              <a:ext cx="119" cy="18"/>
            </a:xfrm>
            <a:custGeom>
              <a:avLst/>
              <a:gdLst>
                <a:gd name="T0" fmla="*/ 0 w 119"/>
                <a:gd name="T1" fmla="*/ 17 h 18"/>
                <a:gd name="T2" fmla="*/ 0 w 119"/>
                <a:gd name="T3" fmla="*/ 0 h 18"/>
                <a:gd name="T4" fmla="*/ 118 w 119"/>
                <a:gd name="T5" fmla="*/ 0 h 18"/>
                <a:gd name="T6" fmla="*/ 118 w 119"/>
                <a:gd name="T7" fmla="*/ 17 h 18"/>
                <a:gd name="T8" fmla="*/ 0 w 119"/>
                <a:gd name="T9" fmla="*/ 17 h 18"/>
                <a:gd name="T10" fmla="*/ 0 60000 65536"/>
                <a:gd name="T11" fmla="*/ 0 60000 65536"/>
                <a:gd name="T12" fmla="*/ 0 60000 65536"/>
                <a:gd name="T13" fmla="*/ 0 60000 65536"/>
                <a:gd name="T14" fmla="*/ 0 60000 65536"/>
                <a:gd name="T15" fmla="*/ 0 w 119"/>
                <a:gd name="T16" fmla="*/ 0 h 18"/>
                <a:gd name="T17" fmla="*/ 119 w 119"/>
                <a:gd name="T18" fmla="*/ 18 h 18"/>
              </a:gdLst>
              <a:ahLst/>
              <a:cxnLst>
                <a:cxn ang="T10">
                  <a:pos x="T0" y="T1"/>
                </a:cxn>
                <a:cxn ang="T11">
                  <a:pos x="T2" y="T3"/>
                </a:cxn>
                <a:cxn ang="T12">
                  <a:pos x="T4" y="T5"/>
                </a:cxn>
                <a:cxn ang="T13">
                  <a:pos x="T6" y="T7"/>
                </a:cxn>
                <a:cxn ang="T14">
                  <a:pos x="T8" y="T9"/>
                </a:cxn>
              </a:cxnLst>
              <a:rect l="T15" t="T16" r="T17" b="T18"/>
              <a:pathLst>
                <a:path w="119" h="18">
                  <a:moveTo>
                    <a:pt x="0" y="17"/>
                  </a:moveTo>
                  <a:lnTo>
                    <a:pt x="0" y="0"/>
                  </a:lnTo>
                  <a:lnTo>
                    <a:pt x="118" y="0"/>
                  </a:lnTo>
                  <a:lnTo>
                    <a:pt x="118" y="17"/>
                  </a:lnTo>
                  <a:lnTo>
                    <a:pt x="0" y="17"/>
                  </a:lnTo>
                </a:path>
              </a:pathLst>
            </a:custGeom>
            <a:solidFill>
              <a:srgbClr val="C0C0C0"/>
            </a:solidFill>
            <a:ln w="12700" cap="rnd">
              <a:solidFill>
                <a:srgbClr val="000000"/>
              </a:solidFill>
              <a:round/>
              <a:headEnd/>
              <a:tailEnd/>
            </a:ln>
          </p:spPr>
          <p:txBody>
            <a:bodyPr/>
            <a:lstStyle/>
            <a:p>
              <a:endParaRPr lang="en-US"/>
            </a:p>
          </p:txBody>
        </p:sp>
        <p:sp>
          <p:nvSpPr>
            <p:cNvPr id="44169" name="Freeform 137"/>
            <p:cNvSpPr>
              <a:spLocks/>
            </p:cNvSpPr>
            <p:nvPr/>
          </p:nvSpPr>
          <p:spPr bwMode="auto">
            <a:xfrm>
              <a:off x="4787" y="2532"/>
              <a:ext cx="112" cy="135"/>
            </a:xfrm>
            <a:custGeom>
              <a:avLst/>
              <a:gdLst>
                <a:gd name="T0" fmla="*/ 103 w 112"/>
                <a:gd name="T1" fmla="*/ 0 h 135"/>
                <a:gd name="T2" fmla="*/ 105 w 112"/>
                <a:gd name="T3" fmla="*/ 0 h 135"/>
                <a:gd name="T4" fmla="*/ 105 w 112"/>
                <a:gd name="T5" fmla="*/ 0 h 135"/>
                <a:gd name="T6" fmla="*/ 106 w 112"/>
                <a:gd name="T7" fmla="*/ 0 h 135"/>
                <a:gd name="T8" fmla="*/ 106 w 112"/>
                <a:gd name="T9" fmla="*/ 0 h 135"/>
                <a:gd name="T10" fmla="*/ 107 w 112"/>
                <a:gd name="T11" fmla="*/ 2 h 135"/>
                <a:gd name="T12" fmla="*/ 108 w 112"/>
                <a:gd name="T13" fmla="*/ 2 h 135"/>
                <a:gd name="T14" fmla="*/ 109 w 112"/>
                <a:gd name="T15" fmla="*/ 2 h 135"/>
                <a:gd name="T16" fmla="*/ 109 w 112"/>
                <a:gd name="T17" fmla="*/ 3 h 135"/>
                <a:gd name="T18" fmla="*/ 109 w 112"/>
                <a:gd name="T19" fmla="*/ 4 h 135"/>
                <a:gd name="T20" fmla="*/ 110 w 112"/>
                <a:gd name="T21" fmla="*/ 4 h 135"/>
                <a:gd name="T22" fmla="*/ 110 w 112"/>
                <a:gd name="T23" fmla="*/ 4 h 135"/>
                <a:gd name="T24" fmla="*/ 110 w 112"/>
                <a:gd name="T25" fmla="*/ 5 h 135"/>
                <a:gd name="T26" fmla="*/ 110 w 112"/>
                <a:gd name="T27" fmla="*/ 6 h 135"/>
                <a:gd name="T28" fmla="*/ 110 w 112"/>
                <a:gd name="T29" fmla="*/ 8 h 135"/>
                <a:gd name="T30" fmla="*/ 111 w 112"/>
                <a:gd name="T31" fmla="*/ 8 h 135"/>
                <a:gd name="T32" fmla="*/ 111 w 112"/>
                <a:gd name="T33" fmla="*/ 11 h 135"/>
                <a:gd name="T34" fmla="*/ 111 w 112"/>
                <a:gd name="T35" fmla="*/ 15 h 135"/>
                <a:gd name="T36" fmla="*/ 111 w 112"/>
                <a:gd name="T37" fmla="*/ 86 h 135"/>
                <a:gd name="T38" fmla="*/ 84 w 112"/>
                <a:gd name="T39" fmla="*/ 86 h 135"/>
                <a:gd name="T40" fmla="*/ 84 w 112"/>
                <a:gd name="T41" fmla="*/ 134 h 135"/>
                <a:gd name="T42" fmla="*/ 56 w 112"/>
                <a:gd name="T43" fmla="*/ 134 h 135"/>
                <a:gd name="T44" fmla="*/ 56 w 112"/>
                <a:gd name="T45" fmla="*/ 129 h 135"/>
                <a:gd name="T46" fmla="*/ 79 w 112"/>
                <a:gd name="T47" fmla="*/ 129 h 135"/>
                <a:gd name="T48" fmla="*/ 82 w 112"/>
                <a:gd name="T49" fmla="*/ 126 h 135"/>
                <a:gd name="T50" fmla="*/ 82 w 112"/>
                <a:gd name="T51" fmla="*/ 62 h 135"/>
                <a:gd name="T52" fmla="*/ 100 w 112"/>
                <a:gd name="T53" fmla="*/ 51 h 135"/>
                <a:gd name="T54" fmla="*/ 100 w 112"/>
                <a:gd name="T55" fmla="*/ 17 h 135"/>
                <a:gd name="T56" fmla="*/ 12 w 112"/>
                <a:gd name="T57" fmla="*/ 17 h 135"/>
                <a:gd name="T58" fmla="*/ 12 w 112"/>
                <a:gd name="T59" fmla="*/ 51 h 135"/>
                <a:gd name="T60" fmla="*/ 30 w 112"/>
                <a:gd name="T61" fmla="*/ 62 h 135"/>
                <a:gd name="T62" fmla="*/ 30 w 112"/>
                <a:gd name="T63" fmla="*/ 126 h 135"/>
                <a:gd name="T64" fmla="*/ 31 w 112"/>
                <a:gd name="T65" fmla="*/ 129 h 135"/>
                <a:gd name="T66" fmla="*/ 56 w 112"/>
                <a:gd name="T67" fmla="*/ 129 h 135"/>
                <a:gd name="T68" fmla="*/ 56 w 112"/>
                <a:gd name="T69" fmla="*/ 134 h 135"/>
                <a:gd name="T70" fmla="*/ 26 w 112"/>
                <a:gd name="T71" fmla="*/ 134 h 135"/>
                <a:gd name="T72" fmla="*/ 26 w 112"/>
                <a:gd name="T73" fmla="*/ 86 h 135"/>
                <a:gd name="T74" fmla="*/ 0 w 112"/>
                <a:gd name="T75" fmla="*/ 86 h 135"/>
                <a:gd name="T76" fmla="*/ 0 w 112"/>
                <a:gd name="T77" fmla="*/ 15 h 135"/>
                <a:gd name="T78" fmla="*/ 0 w 112"/>
                <a:gd name="T79" fmla="*/ 11 h 135"/>
                <a:gd name="T80" fmla="*/ 0 w 112"/>
                <a:gd name="T81" fmla="*/ 9 h 135"/>
                <a:gd name="T82" fmla="*/ 0 w 112"/>
                <a:gd name="T83" fmla="*/ 8 h 135"/>
                <a:gd name="T84" fmla="*/ 0 w 112"/>
                <a:gd name="T85" fmla="*/ 6 h 135"/>
                <a:gd name="T86" fmla="*/ 1 w 112"/>
                <a:gd name="T87" fmla="*/ 5 h 135"/>
                <a:gd name="T88" fmla="*/ 1 w 112"/>
                <a:gd name="T89" fmla="*/ 4 h 135"/>
                <a:gd name="T90" fmla="*/ 3 w 112"/>
                <a:gd name="T91" fmla="*/ 3 h 135"/>
                <a:gd name="T92" fmla="*/ 3 w 112"/>
                <a:gd name="T93" fmla="*/ 2 h 135"/>
                <a:gd name="T94" fmla="*/ 4 w 112"/>
                <a:gd name="T95" fmla="*/ 2 h 135"/>
                <a:gd name="T96" fmla="*/ 4 w 112"/>
                <a:gd name="T97" fmla="*/ 2 h 135"/>
                <a:gd name="T98" fmla="*/ 5 w 112"/>
                <a:gd name="T99" fmla="*/ 0 h 135"/>
                <a:gd name="T100" fmla="*/ 6 w 112"/>
                <a:gd name="T101" fmla="*/ 0 h 135"/>
                <a:gd name="T102" fmla="*/ 7 w 112"/>
                <a:gd name="T103" fmla="*/ 0 h 135"/>
                <a:gd name="T104" fmla="*/ 7 w 112"/>
                <a:gd name="T105" fmla="*/ 0 h 135"/>
                <a:gd name="T106" fmla="*/ 11 w 112"/>
                <a:gd name="T107" fmla="*/ 0 h 135"/>
                <a:gd name="T108" fmla="*/ 99 w 112"/>
                <a:gd name="T109" fmla="*/ 0 h 135"/>
                <a:gd name="T110" fmla="*/ 103 w 112"/>
                <a:gd name="T111" fmla="*/ 0 h 1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2"/>
                <a:gd name="T169" fmla="*/ 0 h 135"/>
                <a:gd name="T170" fmla="*/ 112 w 112"/>
                <a:gd name="T171" fmla="*/ 135 h 1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2" h="135">
                  <a:moveTo>
                    <a:pt x="103" y="0"/>
                  </a:moveTo>
                  <a:lnTo>
                    <a:pt x="105" y="0"/>
                  </a:lnTo>
                  <a:lnTo>
                    <a:pt x="106" y="0"/>
                  </a:lnTo>
                  <a:lnTo>
                    <a:pt x="107" y="2"/>
                  </a:lnTo>
                  <a:lnTo>
                    <a:pt x="108" y="2"/>
                  </a:lnTo>
                  <a:lnTo>
                    <a:pt x="109" y="2"/>
                  </a:lnTo>
                  <a:lnTo>
                    <a:pt x="109" y="3"/>
                  </a:lnTo>
                  <a:lnTo>
                    <a:pt x="109" y="4"/>
                  </a:lnTo>
                  <a:lnTo>
                    <a:pt x="110" y="4"/>
                  </a:lnTo>
                  <a:lnTo>
                    <a:pt x="110" y="5"/>
                  </a:lnTo>
                  <a:lnTo>
                    <a:pt x="110" y="6"/>
                  </a:lnTo>
                  <a:lnTo>
                    <a:pt x="110" y="8"/>
                  </a:lnTo>
                  <a:lnTo>
                    <a:pt x="111" y="8"/>
                  </a:lnTo>
                  <a:lnTo>
                    <a:pt x="111" y="11"/>
                  </a:lnTo>
                  <a:lnTo>
                    <a:pt x="111" y="15"/>
                  </a:lnTo>
                  <a:lnTo>
                    <a:pt x="111" y="86"/>
                  </a:lnTo>
                  <a:lnTo>
                    <a:pt x="84" y="86"/>
                  </a:lnTo>
                  <a:lnTo>
                    <a:pt x="84" y="134"/>
                  </a:lnTo>
                  <a:lnTo>
                    <a:pt x="56" y="134"/>
                  </a:lnTo>
                  <a:lnTo>
                    <a:pt x="56" y="129"/>
                  </a:lnTo>
                  <a:lnTo>
                    <a:pt x="79" y="129"/>
                  </a:lnTo>
                  <a:lnTo>
                    <a:pt x="82" y="126"/>
                  </a:lnTo>
                  <a:lnTo>
                    <a:pt x="82" y="62"/>
                  </a:lnTo>
                  <a:lnTo>
                    <a:pt x="100" y="51"/>
                  </a:lnTo>
                  <a:lnTo>
                    <a:pt x="100" y="17"/>
                  </a:lnTo>
                  <a:lnTo>
                    <a:pt x="12" y="17"/>
                  </a:lnTo>
                  <a:lnTo>
                    <a:pt x="12" y="51"/>
                  </a:lnTo>
                  <a:lnTo>
                    <a:pt x="30" y="62"/>
                  </a:lnTo>
                  <a:lnTo>
                    <a:pt x="30" y="126"/>
                  </a:lnTo>
                  <a:lnTo>
                    <a:pt x="31" y="129"/>
                  </a:lnTo>
                  <a:lnTo>
                    <a:pt x="56" y="129"/>
                  </a:lnTo>
                  <a:lnTo>
                    <a:pt x="56" y="134"/>
                  </a:lnTo>
                  <a:lnTo>
                    <a:pt x="26" y="134"/>
                  </a:lnTo>
                  <a:lnTo>
                    <a:pt x="26" y="86"/>
                  </a:lnTo>
                  <a:lnTo>
                    <a:pt x="0" y="86"/>
                  </a:lnTo>
                  <a:lnTo>
                    <a:pt x="0" y="15"/>
                  </a:lnTo>
                  <a:lnTo>
                    <a:pt x="0" y="11"/>
                  </a:lnTo>
                  <a:lnTo>
                    <a:pt x="0" y="9"/>
                  </a:lnTo>
                  <a:lnTo>
                    <a:pt x="0" y="8"/>
                  </a:lnTo>
                  <a:lnTo>
                    <a:pt x="0" y="6"/>
                  </a:lnTo>
                  <a:lnTo>
                    <a:pt x="1" y="5"/>
                  </a:lnTo>
                  <a:lnTo>
                    <a:pt x="1" y="4"/>
                  </a:lnTo>
                  <a:lnTo>
                    <a:pt x="3" y="3"/>
                  </a:lnTo>
                  <a:lnTo>
                    <a:pt x="3" y="2"/>
                  </a:lnTo>
                  <a:lnTo>
                    <a:pt x="4" y="2"/>
                  </a:lnTo>
                  <a:lnTo>
                    <a:pt x="5" y="0"/>
                  </a:lnTo>
                  <a:lnTo>
                    <a:pt x="6" y="0"/>
                  </a:lnTo>
                  <a:lnTo>
                    <a:pt x="7" y="0"/>
                  </a:lnTo>
                  <a:lnTo>
                    <a:pt x="11" y="0"/>
                  </a:lnTo>
                  <a:lnTo>
                    <a:pt x="99" y="0"/>
                  </a:lnTo>
                  <a:lnTo>
                    <a:pt x="103" y="0"/>
                  </a:lnTo>
                </a:path>
              </a:pathLst>
            </a:custGeom>
            <a:solidFill>
              <a:srgbClr val="C0C0C0"/>
            </a:solidFill>
            <a:ln w="12700" cap="rnd">
              <a:solidFill>
                <a:srgbClr val="000000"/>
              </a:solidFill>
              <a:round/>
              <a:headEnd/>
              <a:tailEnd/>
            </a:ln>
          </p:spPr>
          <p:txBody>
            <a:bodyPr/>
            <a:lstStyle/>
            <a:p>
              <a:endParaRPr lang="en-US"/>
            </a:p>
          </p:txBody>
        </p:sp>
        <p:sp>
          <p:nvSpPr>
            <p:cNvPr id="44170" name="Freeform 138"/>
            <p:cNvSpPr>
              <a:spLocks/>
            </p:cNvSpPr>
            <p:nvPr/>
          </p:nvSpPr>
          <p:spPr bwMode="auto">
            <a:xfrm>
              <a:off x="4818" y="2593"/>
              <a:ext cx="49" cy="66"/>
            </a:xfrm>
            <a:custGeom>
              <a:avLst/>
              <a:gdLst>
                <a:gd name="T0" fmla="*/ 48 w 49"/>
                <a:gd name="T1" fmla="*/ 62 h 66"/>
                <a:gd name="T2" fmla="*/ 48 w 49"/>
                <a:gd name="T3" fmla="*/ 0 h 66"/>
                <a:gd name="T4" fmla="*/ 47 w 49"/>
                <a:gd name="T5" fmla="*/ 0 h 66"/>
                <a:gd name="T6" fmla="*/ 1 w 49"/>
                <a:gd name="T7" fmla="*/ 0 h 66"/>
                <a:gd name="T8" fmla="*/ 0 w 49"/>
                <a:gd name="T9" fmla="*/ 0 h 66"/>
                <a:gd name="T10" fmla="*/ 0 w 49"/>
                <a:gd name="T11" fmla="*/ 62 h 66"/>
                <a:gd name="T12" fmla="*/ 1 w 49"/>
                <a:gd name="T13" fmla="*/ 65 h 66"/>
                <a:gd name="T14" fmla="*/ 47 w 49"/>
                <a:gd name="T15" fmla="*/ 65 h 66"/>
                <a:gd name="T16" fmla="*/ 48 w 49"/>
                <a:gd name="T17" fmla="*/ 6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66"/>
                <a:gd name="T29" fmla="*/ 49 w 49"/>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66">
                  <a:moveTo>
                    <a:pt x="48" y="62"/>
                  </a:moveTo>
                  <a:lnTo>
                    <a:pt x="48" y="0"/>
                  </a:lnTo>
                  <a:lnTo>
                    <a:pt x="47" y="0"/>
                  </a:lnTo>
                  <a:lnTo>
                    <a:pt x="1" y="0"/>
                  </a:lnTo>
                  <a:lnTo>
                    <a:pt x="0" y="0"/>
                  </a:lnTo>
                  <a:lnTo>
                    <a:pt x="0" y="62"/>
                  </a:lnTo>
                  <a:lnTo>
                    <a:pt x="1" y="65"/>
                  </a:lnTo>
                  <a:lnTo>
                    <a:pt x="47" y="65"/>
                  </a:lnTo>
                  <a:lnTo>
                    <a:pt x="48" y="62"/>
                  </a:lnTo>
                </a:path>
              </a:pathLst>
            </a:custGeom>
            <a:solidFill>
              <a:srgbClr val="C0C0C0"/>
            </a:solidFill>
            <a:ln w="12700" cap="rnd">
              <a:solidFill>
                <a:srgbClr val="000000"/>
              </a:solidFill>
              <a:round/>
              <a:headEnd/>
              <a:tailEnd/>
            </a:ln>
          </p:spPr>
          <p:txBody>
            <a:bodyPr/>
            <a:lstStyle/>
            <a:p>
              <a:endParaRPr lang="en-US"/>
            </a:p>
          </p:txBody>
        </p:sp>
        <p:sp>
          <p:nvSpPr>
            <p:cNvPr id="44171" name="Freeform 139"/>
            <p:cNvSpPr>
              <a:spLocks/>
            </p:cNvSpPr>
            <p:nvPr/>
          </p:nvSpPr>
          <p:spPr bwMode="auto">
            <a:xfrm>
              <a:off x="4799" y="2549"/>
              <a:ext cx="88" cy="34"/>
            </a:xfrm>
            <a:custGeom>
              <a:avLst/>
              <a:gdLst>
                <a:gd name="T0" fmla="*/ 87 w 88"/>
                <a:gd name="T1" fmla="*/ 33 h 34"/>
                <a:gd name="T2" fmla="*/ 87 w 88"/>
                <a:gd name="T3" fmla="*/ 0 h 34"/>
                <a:gd name="T4" fmla="*/ 0 w 88"/>
                <a:gd name="T5" fmla="*/ 0 h 34"/>
                <a:gd name="T6" fmla="*/ 0 w 88"/>
                <a:gd name="T7" fmla="*/ 33 h 34"/>
                <a:gd name="T8" fmla="*/ 87 w 88"/>
                <a:gd name="T9" fmla="*/ 33 h 34"/>
                <a:gd name="T10" fmla="*/ 0 60000 65536"/>
                <a:gd name="T11" fmla="*/ 0 60000 65536"/>
                <a:gd name="T12" fmla="*/ 0 60000 65536"/>
                <a:gd name="T13" fmla="*/ 0 60000 65536"/>
                <a:gd name="T14" fmla="*/ 0 60000 65536"/>
                <a:gd name="T15" fmla="*/ 0 w 88"/>
                <a:gd name="T16" fmla="*/ 0 h 34"/>
                <a:gd name="T17" fmla="*/ 88 w 88"/>
                <a:gd name="T18" fmla="*/ 34 h 34"/>
              </a:gdLst>
              <a:ahLst/>
              <a:cxnLst>
                <a:cxn ang="T10">
                  <a:pos x="T0" y="T1"/>
                </a:cxn>
                <a:cxn ang="T11">
                  <a:pos x="T2" y="T3"/>
                </a:cxn>
                <a:cxn ang="T12">
                  <a:pos x="T4" y="T5"/>
                </a:cxn>
                <a:cxn ang="T13">
                  <a:pos x="T6" y="T7"/>
                </a:cxn>
                <a:cxn ang="T14">
                  <a:pos x="T8" y="T9"/>
                </a:cxn>
              </a:cxnLst>
              <a:rect l="T15" t="T16" r="T17" b="T18"/>
              <a:pathLst>
                <a:path w="88" h="34">
                  <a:moveTo>
                    <a:pt x="87" y="33"/>
                  </a:moveTo>
                  <a:lnTo>
                    <a:pt x="87" y="0"/>
                  </a:lnTo>
                  <a:lnTo>
                    <a:pt x="0" y="0"/>
                  </a:lnTo>
                  <a:lnTo>
                    <a:pt x="0" y="33"/>
                  </a:lnTo>
                  <a:lnTo>
                    <a:pt x="87" y="33"/>
                  </a:lnTo>
                </a:path>
              </a:pathLst>
            </a:custGeom>
            <a:solidFill>
              <a:srgbClr val="C0C0C0"/>
            </a:solidFill>
            <a:ln w="12700" cap="rnd">
              <a:solidFill>
                <a:srgbClr val="000000"/>
              </a:solidFill>
              <a:round/>
              <a:headEnd/>
              <a:tailEnd/>
            </a:ln>
          </p:spPr>
          <p:txBody>
            <a:bodyPr/>
            <a:lstStyle/>
            <a:p>
              <a:endParaRPr lang="en-US"/>
            </a:p>
          </p:txBody>
        </p:sp>
        <p:sp>
          <p:nvSpPr>
            <p:cNvPr id="44172" name="Rectangle 140"/>
            <p:cNvSpPr>
              <a:spLocks noChangeArrowheads="1"/>
            </p:cNvSpPr>
            <p:nvPr/>
          </p:nvSpPr>
          <p:spPr bwMode="auto">
            <a:xfrm flipH="1">
              <a:off x="4779" y="2570"/>
              <a:ext cx="10" cy="10"/>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173" name="Rectangle 141"/>
            <p:cNvSpPr>
              <a:spLocks noChangeArrowheads="1"/>
            </p:cNvSpPr>
            <p:nvPr/>
          </p:nvSpPr>
          <p:spPr bwMode="auto">
            <a:xfrm flipH="1">
              <a:off x="4779" y="2595"/>
              <a:ext cx="10" cy="17"/>
            </a:xfrm>
            <a:prstGeom prst="rect">
              <a:avLst/>
            </a:prstGeom>
            <a:solidFill>
              <a:srgbClr val="C0C0C0"/>
            </a:solidFill>
            <a:ln w="12700">
              <a:solidFill>
                <a:srgbClr val="000000"/>
              </a:solidFill>
              <a:miter lim="800000"/>
              <a:headEnd/>
              <a:tailEnd/>
            </a:ln>
          </p:spPr>
          <p:txBody>
            <a:bodyPr wrap="none" anchor="ctr"/>
            <a:lstStyle/>
            <a:p>
              <a:endParaRPr lang="en-US"/>
            </a:p>
          </p:txBody>
        </p:sp>
        <p:sp>
          <p:nvSpPr>
            <p:cNvPr id="44174" name="Line 142"/>
            <p:cNvSpPr>
              <a:spLocks noChangeShapeType="1"/>
            </p:cNvSpPr>
            <p:nvPr/>
          </p:nvSpPr>
          <p:spPr bwMode="auto">
            <a:xfrm flipV="1">
              <a:off x="4811" y="2549"/>
              <a:ext cx="6" cy="33"/>
            </a:xfrm>
            <a:prstGeom prst="line">
              <a:avLst/>
            </a:prstGeom>
            <a:noFill/>
            <a:ln w="12700">
              <a:solidFill>
                <a:srgbClr val="000000"/>
              </a:solidFill>
              <a:round/>
              <a:headEnd/>
              <a:tailEnd/>
            </a:ln>
          </p:spPr>
          <p:txBody>
            <a:bodyPr wrap="none" anchor="ctr"/>
            <a:lstStyle/>
            <a:p>
              <a:endParaRPr lang="en-US"/>
            </a:p>
          </p:txBody>
        </p:sp>
        <p:sp>
          <p:nvSpPr>
            <p:cNvPr id="44175" name="Line 143"/>
            <p:cNvSpPr>
              <a:spLocks noChangeShapeType="1"/>
            </p:cNvSpPr>
            <p:nvPr/>
          </p:nvSpPr>
          <p:spPr bwMode="auto">
            <a:xfrm flipV="1">
              <a:off x="4836" y="2549"/>
              <a:ext cx="6" cy="33"/>
            </a:xfrm>
            <a:prstGeom prst="line">
              <a:avLst/>
            </a:prstGeom>
            <a:noFill/>
            <a:ln w="12700">
              <a:solidFill>
                <a:srgbClr val="000000"/>
              </a:solidFill>
              <a:round/>
              <a:headEnd/>
              <a:tailEnd/>
            </a:ln>
          </p:spPr>
          <p:txBody>
            <a:bodyPr wrap="none" anchor="ctr"/>
            <a:lstStyle/>
            <a:p>
              <a:endParaRPr lang="en-US"/>
            </a:p>
          </p:txBody>
        </p:sp>
        <p:sp>
          <p:nvSpPr>
            <p:cNvPr id="44176" name="Line 144"/>
            <p:cNvSpPr>
              <a:spLocks noChangeShapeType="1"/>
            </p:cNvSpPr>
            <p:nvPr/>
          </p:nvSpPr>
          <p:spPr bwMode="auto">
            <a:xfrm flipV="1">
              <a:off x="4861" y="2549"/>
              <a:ext cx="6" cy="33"/>
            </a:xfrm>
            <a:prstGeom prst="line">
              <a:avLst/>
            </a:prstGeom>
            <a:noFill/>
            <a:ln w="12700">
              <a:solidFill>
                <a:srgbClr val="000000"/>
              </a:solidFill>
              <a:round/>
              <a:headEnd/>
              <a:tailEnd/>
            </a:ln>
          </p:spPr>
          <p:txBody>
            <a:bodyPr wrap="none" anchor="ctr"/>
            <a:lstStyle/>
            <a:p>
              <a:endParaRPr lang="en-US"/>
            </a:p>
          </p:txBody>
        </p:sp>
        <p:sp>
          <p:nvSpPr>
            <p:cNvPr id="44177" name="Line 145"/>
            <p:cNvSpPr>
              <a:spLocks noChangeShapeType="1"/>
            </p:cNvSpPr>
            <p:nvPr/>
          </p:nvSpPr>
          <p:spPr bwMode="auto">
            <a:xfrm flipV="1">
              <a:off x="4829" y="2555"/>
              <a:ext cx="3" cy="27"/>
            </a:xfrm>
            <a:prstGeom prst="line">
              <a:avLst/>
            </a:prstGeom>
            <a:noFill/>
            <a:ln w="12700">
              <a:solidFill>
                <a:srgbClr val="000000"/>
              </a:solidFill>
              <a:round/>
              <a:headEnd/>
              <a:tailEnd/>
            </a:ln>
          </p:spPr>
          <p:txBody>
            <a:bodyPr wrap="none" anchor="ctr"/>
            <a:lstStyle/>
            <a:p>
              <a:endParaRPr lang="en-US"/>
            </a:p>
          </p:txBody>
        </p:sp>
        <p:sp>
          <p:nvSpPr>
            <p:cNvPr id="44178" name="Line 146"/>
            <p:cNvSpPr>
              <a:spLocks noChangeShapeType="1"/>
            </p:cNvSpPr>
            <p:nvPr/>
          </p:nvSpPr>
          <p:spPr bwMode="auto">
            <a:xfrm>
              <a:off x="4821" y="2597"/>
              <a:ext cx="0" cy="57"/>
            </a:xfrm>
            <a:prstGeom prst="line">
              <a:avLst/>
            </a:prstGeom>
            <a:noFill/>
            <a:ln w="12700">
              <a:solidFill>
                <a:srgbClr val="000000"/>
              </a:solidFill>
              <a:round/>
              <a:headEnd/>
              <a:tailEnd/>
            </a:ln>
          </p:spPr>
          <p:txBody>
            <a:bodyPr wrap="none" anchor="ctr"/>
            <a:lstStyle/>
            <a:p>
              <a:endParaRPr lang="en-US"/>
            </a:p>
          </p:txBody>
        </p:sp>
        <p:sp>
          <p:nvSpPr>
            <p:cNvPr id="44179" name="Line 147"/>
            <p:cNvSpPr>
              <a:spLocks noChangeShapeType="1"/>
            </p:cNvSpPr>
            <p:nvPr/>
          </p:nvSpPr>
          <p:spPr bwMode="auto">
            <a:xfrm>
              <a:off x="4825" y="2597"/>
              <a:ext cx="0" cy="57"/>
            </a:xfrm>
            <a:prstGeom prst="line">
              <a:avLst/>
            </a:prstGeom>
            <a:noFill/>
            <a:ln w="12700">
              <a:solidFill>
                <a:srgbClr val="000000"/>
              </a:solidFill>
              <a:round/>
              <a:headEnd/>
              <a:tailEnd/>
            </a:ln>
          </p:spPr>
          <p:txBody>
            <a:bodyPr wrap="none" anchor="ctr"/>
            <a:lstStyle/>
            <a:p>
              <a:endParaRPr lang="en-US"/>
            </a:p>
          </p:txBody>
        </p:sp>
        <p:sp>
          <p:nvSpPr>
            <p:cNvPr id="44180" name="Line 148"/>
            <p:cNvSpPr>
              <a:spLocks noChangeShapeType="1"/>
            </p:cNvSpPr>
            <p:nvPr/>
          </p:nvSpPr>
          <p:spPr bwMode="auto">
            <a:xfrm>
              <a:off x="4828" y="2597"/>
              <a:ext cx="0" cy="57"/>
            </a:xfrm>
            <a:prstGeom prst="line">
              <a:avLst/>
            </a:prstGeom>
            <a:noFill/>
            <a:ln w="12700">
              <a:solidFill>
                <a:srgbClr val="000000"/>
              </a:solidFill>
              <a:round/>
              <a:headEnd/>
              <a:tailEnd/>
            </a:ln>
          </p:spPr>
          <p:txBody>
            <a:bodyPr wrap="none" anchor="ctr"/>
            <a:lstStyle/>
            <a:p>
              <a:endParaRPr lang="en-US"/>
            </a:p>
          </p:txBody>
        </p:sp>
        <p:sp>
          <p:nvSpPr>
            <p:cNvPr id="44181" name="Line 149"/>
            <p:cNvSpPr>
              <a:spLocks noChangeShapeType="1"/>
            </p:cNvSpPr>
            <p:nvPr/>
          </p:nvSpPr>
          <p:spPr bwMode="auto">
            <a:xfrm>
              <a:off x="4832" y="2597"/>
              <a:ext cx="0" cy="57"/>
            </a:xfrm>
            <a:prstGeom prst="line">
              <a:avLst/>
            </a:prstGeom>
            <a:noFill/>
            <a:ln w="12700">
              <a:solidFill>
                <a:srgbClr val="000000"/>
              </a:solidFill>
              <a:round/>
              <a:headEnd/>
              <a:tailEnd/>
            </a:ln>
          </p:spPr>
          <p:txBody>
            <a:bodyPr wrap="none" anchor="ctr"/>
            <a:lstStyle/>
            <a:p>
              <a:endParaRPr lang="en-US"/>
            </a:p>
          </p:txBody>
        </p:sp>
        <p:sp>
          <p:nvSpPr>
            <p:cNvPr id="44182" name="Line 150"/>
            <p:cNvSpPr>
              <a:spLocks noChangeShapeType="1"/>
            </p:cNvSpPr>
            <p:nvPr/>
          </p:nvSpPr>
          <p:spPr bwMode="auto">
            <a:xfrm>
              <a:off x="4836" y="2597"/>
              <a:ext cx="0" cy="57"/>
            </a:xfrm>
            <a:prstGeom prst="line">
              <a:avLst/>
            </a:prstGeom>
            <a:noFill/>
            <a:ln w="12700">
              <a:solidFill>
                <a:srgbClr val="000000"/>
              </a:solidFill>
              <a:round/>
              <a:headEnd/>
              <a:tailEnd/>
            </a:ln>
          </p:spPr>
          <p:txBody>
            <a:bodyPr wrap="none" anchor="ctr"/>
            <a:lstStyle/>
            <a:p>
              <a:endParaRPr lang="en-US"/>
            </a:p>
          </p:txBody>
        </p:sp>
        <p:sp>
          <p:nvSpPr>
            <p:cNvPr id="44183" name="Line 151"/>
            <p:cNvSpPr>
              <a:spLocks noChangeShapeType="1"/>
            </p:cNvSpPr>
            <p:nvPr/>
          </p:nvSpPr>
          <p:spPr bwMode="auto">
            <a:xfrm>
              <a:off x="4838" y="2597"/>
              <a:ext cx="0" cy="57"/>
            </a:xfrm>
            <a:prstGeom prst="line">
              <a:avLst/>
            </a:prstGeom>
            <a:noFill/>
            <a:ln w="12700">
              <a:solidFill>
                <a:srgbClr val="000000"/>
              </a:solidFill>
              <a:round/>
              <a:headEnd/>
              <a:tailEnd/>
            </a:ln>
          </p:spPr>
          <p:txBody>
            <a:bodyPr wrap="none" anchor="ctr"/>
            <a:lstStyle/>
            <a:p>
              <a:endParaRPr lang="en-US"/>
            </a:p>
          </p:txBody>
        </p:sp>
        <p:sp>
          <p:nvSpPr>
            <p:cNvPr id="44184" name="Line 152"/>
            <p:cNvSpPr>
              <a:spLocks noChangeShapeType="1"/>
            </p:cNvSpPr>
            <p:nvPr/>
          </p:nvSpPr>
          <p:spPr bwMode="auto">
            <a:xfrm>
              <a:off x="4843" y="2597"/>
              <a:ext cx="0" cy="57"/>
            </a:xfrm>
            <a:prstGeom prst="line">
              <a:avLst/>
            </a:prstGeom>
            <a:noFill/>
            <a:ln w="12700">
              <a:solidFill>
                <a:srgbClr val="000000"/>
              </a:solidFill>
              <a:round/>
              <a:headEnd/>
              <a:tailEnd/>
            </a:ln>
          </p:spPr>
          <p:txBody>
            <a:bodyPr wrap="none" anchor="ctr"/>
            <a:lstStyle/>
            <a:p>
              <a:endParaRPr lang="en-US"/>
            </a:p>
          </p:txBody>
        </p:sp>
        <p:sp>
          <p:nvSpPr>
            <p:cNvPr id="44185" name="Line 153"/>
            <p:cNvSpPr>
              <a:spLocks noChangeShapeType="1"/>
            </p:cNvSpPr>
            <p:nvPr/>
          </p:nvSpPr>
          <p:spPr bwMode="auto">
            <a:xfrm>
              <a:off x="4846" y="2597"/>
              <a:ext cx="0" cy="57"/>
            </a:xfrm>
            <a:prstGeom prst="line">
              <a:avLst/>
            </a:prstGeom>
            <a:noFill/>
            <a:ln w="12700">
              <a:solidFill>
                <a:srgbClr val="000000"/>
              </a:solidFill>
              <a:round/>
              <a:headEnd/>
              <a:tailEnd/>
            </a:ln>
          </p:spPr>
          <p:txBody>
            <a:bodyPr wrap="none" anchor="ctr"/>
            <a:lstStyle/>
            <a:p>
              <a:endParaRPr lang="en-US"/>
            </a:p>
          </p:txBody>
        </p:sp>
        <p:sp>
          <p:nvSpPr>
            <p:cNvPr id="44186" name="Line 154"/>
            <p:cNvSpPr>
              <a:spLocks noChangeShapeType="1"/>
            </p:cNvSpPr>
            <p:nvPr/>
          </p:nvSpPr>
          <p:spPr bwMode="auto">
            <a:xfrm>
              <a:off x="4848" y="2597"/>
              <a:ext cx="0" cy="57"/>
            </a:xfrm>
            <a:prstGeom prst="line">
              <a:avLst/>
            </a:prstGeom>
            <a:noFill/>
            <a:ln w="12700">
              <a:solidFill>
                <a:srgbClr val="000000"/>
              </a:solidFill>
              <a:round/>
              <a:headEnd/>
              <a:tailEnd/>
            </a:ln>
          </p:spPr>
          <p:txBody>
            <a:bodyPr wrap="none" anchor="ctr"/>
            <a:lstStyle/>
            <a:p>
              <a:endParaRPr lang="en-US"/>
            </a:p>
          </p:txBody>
        </p:sp>
        <p:sp>
          <p:nvSpPr>
            <p:cNvPr id="44187" name="Line 155"/>
            <p:cNvSpPr>
              <a:spLocks noChangeShapeType="1"/>
            </p:cNvSpPr>
            <p:nvPr/>
          </p:nvSpPr>
          <p:spPr bwMode="auto">
            <a:xfrm>
              <a:off x="4853" y="2597"/>
              <a:ext cx="0" cy="57"/>
            </a:xfrm>
            <a:prstGeom prst="line">
              <a:avLst/>
            </a:prstGeom>
            <a:noFill/>
            <a:ln w="12700">
              <a:solidFill>
                <a:srgbClr val="000000"/>
              </a:solidFill>
              <a:round/>
              <a:headEnd/>
              <a:tailEnd/>
            </a:ln>
          </p:spPr>
          <p:txBody>
            <a:bodyPr wrap="none" anchor="ctr"/>
            <a:lstStyle/>
            <a:p>
              <a:endParaRPr lang="en-US"/>
            </a:p>
          </p:txBody>
        </p:sp>
        <p:sp>
          <p:nvSpPr>
            <p:cNvPr id="44188" name="Line 156"/>
            <p:cNvSpPr>
              <a:spLocks noChangeShapeType="1"/>
            </p:cNvSpPr>
            <p:nvPr/>
          </p:nvSpPr>
          <p:spPr bwMode="auto">
            <a:xfrm>
              <a:off x="4856" y="2597"/>
              <a:ext cx="0" cy="57"/>
            </a:xfrm>
            <a:prstGeom prst="line">
              <a:avLst/>
            </a:prstGeom>
            <a:noFill/>
            <a:ln w="12700">
              <a:solidFill>
                <a:srgbClr val="000000"/>
              </a:solidFill>
              <a:round/>
              <a:headEnd/>
              <a:tailEnd/>
            </a:ln>
          </p:spPr>
          <p:txBody>
            <a:bodyPr wrap="none" anchor="ctr"/>
            <a:lstStyle/>
            <a:p>
              <a:endParaRPr lang="en-US"/>
            </a:p>
          </p:txBody>
        </p:sp>
        <p:sp>
          <p:nvSpPr>
            <p:cNvPr id="44189" name="Line 157"/>
            <p:cNvSpPr>
              <a:spLocks noChangeShapeType="1"/>
            </p:cNvSpPr>
            <p:nvPr/>
          </p:nvSpPr>
          <p:spPr bwMode="auto">
            <a:xfrm>
              <a:off x="4860" y="2597"/>
              <a:ext cx="0" cy="57"/>
            </a:xfrm>
            <a:prstGeom prst="line">
              <a:avLst/>
            </a:prstGeom>
            <a:noFill/>
            <a:ln w="12700">
              <a:solidFill>
                <a:srgbClr val="000000"/>
              </a:solidFill>
              <a:round/>
              <a:headEnd/>
              <a:tailEnd/>
            </a:ln>
          </p:spPr>
          <p:txBody>
            <a:bodyPr wrap="none" anchor="ctr"/>
            <a:lstStyle/>
            <a:p>
              <a:endParaRPr lang="en-US"/>
            </a:p>
          </p:txBody>
        </p:sp>
        <p:sp>
          <p:nvSpPr>
            <p:cNvPr id="44190" name="Line 158"/>
            <p:cNvSpPr>
              <a:spLocks noChangeShapeType="1"/>
            </p:cNvSpPr>
            <p:nvPr/>
          </p:nvSpPr>
          <p:spPr bwMode="auto">
            <a:xfrm>
              <a:off x="4863" y="2597"/>
              <a:ext cx="0" cy="57"/>
            </a:xfrm>
            <a:prstGeom prst="line">
              <a:avLst/>
            </a:prstGeom>
            <a:noFill/>
            <a:ln w="12700">
              <a:solidFill>
                <a:srgbClr val="000000"/>
              </a:solidFill>
              <a:round/>
              <a:headEnd/>
              <a:tailEnd/>
            </a:ln>
          </p:spPr>
          <p:txBody>
            <a:bodyPr wrap="none" anchor="ctr"/>
            <a:lstStyle/>
            <a:p>
              <a:endParaRPr lang="en-US"/>
            </a:p>
          </p:txBody>
        </p:sp>
        <p:sp>
          <p:nvSpPr>
            <p:cNvPr id="44191" name="Line 159"/>
            <p:cNvSpPr>
              <a:spLocks noChangeShapeType="1"/>
            </p:cNvSpPr>
            <p:nvPr/>
          </p:nvSpPr>
          <p:spPr bwMode="auto">
            <a:xfrm>
              <a:off x="4886" y="2687"/>
              <a:ext cx="0" cy="15"/>
            </a:xfrm>
            <a:prstGeom prst="line">
              <a:avLst/>
            </a:prstGeom>
            <a:noFill/>
            <a:ln w="12700">
              <a:solidFill>
                <a:srgbClr val="000000"/>
              </a:solidFill>
              <a:round/>
              <a:headEnd/>
              <a:tailEnd/>
            </a:ln>
          </p:spPr>
          <p:txBody>
            <a:bodyPr wrap="none" anchor="ctr"/>
            <a:lstStyle/>
            <a:p>
              <a:endParaRPr lang="en-US"/>
            </a:p>
          </p:txBody>
        </p:sp>
        <p:sp>
          <p:nvSpPr>
            <p:cNvPr id="44192" name="Line 160"/>
            <p:cNvSpPr>
              <a:spLocks noChangeShapeType="1"/>
            </p:cNvSpPr>
            <p:nvPr/>
          </p:nvSpPr>
          <p:spPr bwMode="auto">
            <a:xfrm>
              <a:off x="4888" y="2687"/>
              <a:ext cx="0" cy="15"/>
            </a:xfrm>
            <a:prstGeom prst="line">
              <a:avLst/>
            </a:prstGeom>
            <a:noFill/>
            <a:ln w="12700">
              <a:solidFill>
                <a:srgbClr val="000000"/>
              </a:solidFill>
              <a:round/>
              <a:headEnd/>
              <a:tailEnd/>
            </a:ln>
          </p:spPr>
          <p:txBody>
            <a:bodyPr wrap="none" anchor="ctr"/>
            <a:lstStyle/>
            <a:p>
              <a:endParaRPr lang="en-US"/>
            </a:p>
          </p:txBody>
        </p:sp>
        <p:sp>
          <p:nvSpPr>
            <p:cNvPr id="44193" name="Line 161"/>
            <p:cNvSpPr>
              <a:spLocks noChangeShapeType="1"/>
            </p:cNvSpPr>
            <p:nvPr/>
          </p:nvSpPr>
          <p:spPr bwMode="auto">
            <a:xfrm>
              <a:off x="4892" y="2687"/>
              <a:ext cx="0" cy="15"/>
            </a:xfrm>
            <a:prstGeom prst="line">
              <a:avLst/>
            </a:prstGeom>
            <a:noFill/>
            <a:ln w="12700">
              <a:solidFill>
                <a:srgbClr val="000000"/>
              </a:solidFill>
              <a:round/>
              <a:headEnd/>
              <a:tailEnd/>
            </a:ln>
          </p:spPr>
          <p:txBody>
            <a:bodyPr wrap="none" anchor="ctr"/>
            <a:lstStyle/>
            <a:p>
              <a:endParaRPr lang="en-US"/>
            </a:p>
          </p:txBody>
        </p:sp>
        <p:sp>
          <p:nvSpPr>
            <p:cNvPr id="44194" name="Line 162"/>
            <p:cNvSpPr>
              <a:spLocks noChangeShapeType="1"/>
            </p:cNvSpPr>
            <p:nvPr/>
          </p:nvSpPr>
          <p:spPr bwMode="auto">
            <a:xfrm>
              <a:off x="4893" y="2687"/>
              <a:ext cx="0" cy="15"/>
            </a:xfrm>
            <a:prstGeom prst="line">
              <a:avLst/>
            </a:prstGeom>
            <a:noFill/>
            <a:ln w="12700">
              <a:solidFill>
                <a:srgbClr val="000000"/>
              </a:solidFill>
              <a:round/>
              <a:headEnd/>
              <a:tailEnd/>
            </a:ln>
          </p:spPr>
          <p:txBody>
            <a:bodyPr wrap="none" anchor="ctr"/>
            <a:lstStyle/>
            <a:p>
              <a:endParaRPr lang="en-US"/>
            </a:p>
          </p:txBody>
        </p:sp>
        <p:sp>
          <p:nvSpPr>
            <p:cNvPr id="44195" name="Line 163"/>
            <p:cNvSpPr>
              <a:spLocks noChangeShapeType="1"/>
            </p:cNvSpPr>
            <p:nvPr/>
          </p:nvSpPr>
          <p:spPr bwMode="auto">
            <a:xfrm>
              <a:off x="4897" y="2687"/>
              <a:ext cx="0" cy="15"/>
            </a:xfrm>
            <a:prstGeom prst="line">
              <a:avLst/>
            </a:prstGeom>
            <a:noFill/>
            <a:ln w="12700">
              <a:solidFill>
                <a:srgbClr val="000000"/>
              </a:solidFill>
              <a:round/>
              <a:headEnd/>
              <a:tailEnd/>
            </a:ln>
          </p:spPr>
          <p:txBody>
            <a:bodyPr wrap="none" anchor="ctr"/>
            <a:lstStyle/>
            <a:p>
              <a:endParaRPr lang="en-US"/>
            </a:p>
          </p:txBody>
        </p:sp>
        <p:sp>
          <p:nvSpPr>
            <p:cNvPr id="44196" name="Line 164"/>
            <p:cNvSpPr>
              <a:spLocks noChangeShapeType="1"/>
            </p:cNvSpPr>
            <p:nvPr/>
          </p:nvSpPr>
          <p:spPr bwMode="auto">
            <a:xfrm>
              <a:off x="4788" y="2687"/>
              <a:ext cx="0" cy="15"/>
            </a:xfrm>
            <a:prstGeom prst="line">
              <a:avLst/>
            </a:prstGeom>
            <a:noFill/>
            <a:ln w="12700">
              <a:solidFill>
                <a:srgbClr val="000000"/>
              </a:solidFill>
              <a:round/>
              <a:headEnd/>
              <a:tailEnd/>
            </a:ln>
          </p:spPr>
          <p:txBody>
            <a:bodyPr wrap="none" anchor="ctr"/>
            <a:lstStyle/>
            <a:p>
              <a:endParaRPr lang="en-US"/>
            </a:p>
          </p:txBody>
        </p:sp>
        <p:sp>
          <p:nvSpPr>
            <p:cNvPr id="44197" name="Line 165"/>
            <p:cNvSpPr>
              <a:spLocks noChangeShapeType="1"/>
            </p:cNvSpPr>
            <p:nvPr/>
          </p:nvSpPr>
          <p:spPr bwMode="auto">
            <a:xfrm>
              <a:off x="4792" y="2687"/>
              <a:ext cx="0" cy="15"/>
            </a:xfrm>
            <a:prstGeom prst="line">
              <a:avLst/>
            </a:prstGeom>
            <a:noFill/>
            <a:ln w="12700">
              <a:solidFill>
                <a:srgbClr val="000000"/>
              </a:solidFill>
              <a:round/>
              <a:headEnd/>
              <a:tailEnd/>
            </a:ln>
          </p:spPr>
          <p:txBody>
            <a:bodyPr wrap="none" anchor="ctr"/>
            <a:lstStyle/>
            <a:p>
              <a:endParaRPr lang="en-US"/>
            </a:p>
          </p:txBody>
        </p:sp>
        <p:sp>
          <p:nvSpPr>
            <p:cNvPr id="44198" name="Line 166"/>
            <p:cNvSpPr>
              <a:spLocks noChangeShapeType="1"/>
            </p:cNvSpPr>
            <p:nvPr/>
          </p:nvSpPr>
          <p:spPr bwMode="auto">
            <a:xfrm>
              <a:off x="4794" y="2687"/>
              <a:ext cx="0" cy="15"/>
            </a:xfrm>
            <a:prstGeom prst="line">
              <a:avLst/>
            </a:prstGeom>
            <a:noFill/>
            <a:ln w="12700">
              <a:solidFill>
                <a:srgbClr val="000000"/>
              </a:solidFill>
              <a:round/>
              <a:headEnd/>
              <a:tailEnd/>
            </a:ln>
          </p:spPr>
          <p:txBody>
            <a:bodyPr wrap="none" anchor="ctr"/>
            <a:lstStyle/>
            <a:p>
              <a:endParaRPr lang="en-US"/>
            </a:p>
          </p:txBody>
        </p:sp>
        <p:sp>
          <p:nvSpPr>
            <p:cNvPr id="44199" name="Line 167"/>
            <p:cNvSpPr>
              <a:spLocks noChangeShapeType="1"/>
            </p:cNvSpPr>
            <p:nvPr/>
          </p:nvSpPr>
          <p:spPr bwMode="auto">
            <a:xfrm>
              <a:off x="4797" y="2687"/>
              <a:ext cx="0" cy="15"/>
            </a:xfrm>
            <a:prstGeom prst="line">
              <a:avLst/>
            </a:prstGeom>
            <a:noFill/>
            <a:ln w="12700">
              <a:solidFill>
                <a:srgbClr val="000000"/>
              </a:solidFill>
              <a:round/>
              <a:headEnd/>
              <a:tailEnd/>
            </a:ln>
          </p:spPr>
          <p:txBody>
            <a:bodyPr wrap="none" anchor="ctr"/>
            <a:lstStyle/>
            <a:p>
              <a:endParaRPr lang="en-US"/>
            </a:p>
          </p:txBody>
        </p:sp>
        <p:sp>
          <p:nvSpPr>
            <p:cNvPr id="44200" name="Line 168"/>
            <p:cNvSpPr>
              <a:spLocks noChangeShapeType="1"/>
            </p:cNvSpPr>
            <p:nvPr/>
          </p:nvSpPr>
          <p:spPr bwMode="auto">
            <a:xfrm>
              <a:off x="4799" y="2687"/>
              <a:ext cx="0" cy="15"/>
            </a:xfrm>
            <a:prstGeom prst="line">
              <a:avLst/>
            </a:prstGeom>
            <a:noFill/>
            <a:ln w="12700">
              <a:solidFill>
                <a:srgbClr val="000000"/>
              </a:solidFill>
              <a:round/>
              <a:headEnd/>
              <a:tailEnd/>
            </a:ln>
          </p:spPr>
          <p:txBody>
            <a:bodyPr wrap="none" anchor="ctr"/>
            <a:lstStyle/>
            <a:p>
              <a:endParaRPr lang="en-US"/>
            </a:p>
          </p:txBody>
        </p:sp>
        <p:sp>
          <p:nvSpPr>
            <p:cNvPr id="44201" name="Oval 169"/>
            <p:cNvSpPr>
              <a:spLocks noChangeArrowheads="1"/>
            </p:cNvSpPr>
            <p:nvPr/>
          </p:nvSpPr>
          <p:spPr bwMode="auto">
            <a:xfrm>
              <a:off x="4798" y="2643"/>
              <a:ext cx="6" cy="11"/>
            </a:xfrm>
            <a:prstGeom prst="ellipse">
              <a:avLst/>
            </a:prstGeom>
            <a:solidFill>
              <a:srgbClr val="C0C0C0"/>
            </a:solidFill>
            <a:ln w="12700">
              <a:solidFill>
                <a:srgbClr val="000000"/>
              </a:solidFill>
              <a:round/>
              <a:headEnd/>
              <a:tailEnd/>
            </a:ln>
          </p:spPr>
          <p:txBody>
            <a:bodyPr wrap="none" anchor="ctr"/>
            <a:lstStyle/>
            <a:p>
              <a:endParaRPr lang="en-US"/>
            </a:p>
          </p:txBody>
        </p:sp>
        <p:sp>
          <p:nvSpPr>
            <p:cNvPr id="44202" name="Oval 170"/>
            <p:cNvSpPr>
              <a:spLocks noChangeArrowheads="1"/>
            </p:cNvSpPr>
            <p:nvPr/>
          </p:nvSpPr>
          <p:spPr bwMode="auto">
            <a:xfrm>
              <a:off x="4876" y="2643"/>
              <a:ext cx="5" cy="11"/>
            </a:xfrm>
            <a:prstGeom prst="ellipse">
              <a:avLst/>
            </a:prstGeom>
            <a:solidFill>
              <a:srgbClr val="C0C0C0"/>
            </a:solidFill>
            <a:ln w="12700">
              <a:solidFill>
                <a:srgbClr val="000000"/>
              </a:solidFill>
              <a:round/>
              <a:headEnd/>
              <a:tailEnd/>
            </a:ln>
          </p:spPr>
          <p:txBody>
            <a:bodyPr wrap="none" anchor="ctr"/>
            <a:lstStyle/>
            <a:p>
              <a:endParaRPr lang="en-US"/>
            </a:p>
          </p:txBody>
        </p:sp>
        <p:sp>
          <p:nvSpPr>
            <p:cNvPr id="44203" name="Freeform 171"/>
            <p:cNvSpPr>
              <a:spLocks/>
            </p:cNvSpPr>
            <p:nvPr/>
          </p:nvSpPr>
          <p:spPr bwMode="auto">
            <a:xfrm>
              <a:off x="4870" y="2478"/>
              <a:ext cx="15" cy="55"/>
            </a:xfrm>
            <a:custGeom>
              <a:avLst/>
              <a:gdLst>
                <a:gd name="T0" fmla="*/ 0 w 15"/>
                <a:gd name="T1" fmla="*/ 54 h 55"/>
                <a:gd name="T2" fmla="*/ 14 w 15"/>
                <a:gd name="T3" fmla="*/ 0 h 55"/>
                <a:gd name="T4" fmla="*/ 14 w 15"/>
                <a:gd name="T5" fmla="*/ 10 h 55"/>
                <a:gd name="T6" fmla="*/ 0 w 15"/>
                <a:gd name="T7" fmla="*/ 54 h 55"/>
                <a:gd name="T8" fmla="*/ 0 60000 65536"/>
                <a:gd name="T9" fmla="*/ 0 60000 65536"/>
                <a:gd name="T10" fmla="*/ 0 60000 65536"/>
                <a:gd name="T11" fmla="*/ 0 60000 65536"/>
                <a:gd name="T12" fmla="*/ 0 w 15"/>
                <a:gd name="T13" fmla="*/ 0 h 55"/>
                <a:gd name="T14" fmla="*/ 15 w 15"/>
                <a:gd name="T15" fmla="*/ 55 h 55"/>
              </a:gdLst>
              <a:ahLst/>
              <a:cxnLst>
                <a:cxn ang="T8">
                  <a:pos x="T0" y="T1"/>
                </a:cxn>
                <a:cxn ang="T9">
                  <a:pos x="T2" y="T3"/>
                </a:cxn>
                <a:cxn ang="T10">
                  <a:pos x="T4" y="T5"/>
                </a:cxn>
                <a:cxn ang="T11">
                  <a:pos x="T6" y="T7"/>
                </a:cxn>
              </a:cxnLst>
              <a:rect l="T12" t="T13" r="T14" b="T15"/>
              <a:pathLst>
                <a:path w="15" h="55">
                  <a:moveTo>
                    <a:pt x="0" y="54"/>
                  </a:moveTo>
                  <a:lnTo>
                    <a:pt x="14" y="0"/>
                  </a:lnTo>
                  <a:lnTo>
                    <a:pt x="14" y="10"/>
                  </a:lnTo>
                  <a:lnTo>
                    <a:pt x="0" y="54"/>
                  </a:lnTo>
                </a:path>
              </a:pathLst>
            </a:custGeom>
            <a:solidFill>
              <a:srgbClr val="C0C0C0"/>
            </a:solidFill>
            <a:ln w="12700" cap="rnd">
              <a:solidFill>
                <a:srgbClr val="000000"/>
              </a:solidFill>
              <a:round/>
              <a:headEnd/>
              <a:tailEnd/>
            </a:ln>
          </p:spPr>
          <p:txBody>
            <a:bodyPr/>
            <a:lstStyle/>
            <a:p>
              <a:endParaRPr lang="en-US"/>
            </a:p>
          </p:txBody>
        </p:sp>
        <p:sp>
          <p:nvSpPr>
            <p:cNvPr id="44204" name="Freeform 172"/>
            <p:cNvSpPr>
              <a:spLocks/>
            </p:cNvSpPr>
            <p:nvPr/>
          </p:nvSpPr>
          <p:spPr bwMode="auto">
            <a:xfrm>
              <a:off x="4799" y="2478"/>
              <a:ext cx="15" cy="55"/>
            </a:xfrm>
            <a:custGeom>
              <a:avLst/>
              <a:gdLst>
                <a:gd name="T0" fmla="*/ 14 w 15"/>
                <a:gd name="T1" fmla="*/ 54 h 55"/>
                <a:gd name="T2" fmla="*/ 0 w 15"/>
                <a:gd name="T3" fmla="*/ 0 h 55"/>
                <a:gd name="T4" fmla="*/ 0 w 15"/>
                <a:gd name="T5" fmla="*/ 10 h 55"/>
                <a:gd name="T6" fmla="*/ 14 w 15"/>
                <a:gd name="T7" fmla="*/ 54 h 55"/>
                <a:gd name="T8" fmla="*/ 0 60000 65536"/>
                <a:gd name="T9" fmla="*/ 0 60000 65536"/>
                <a:gd name="T10" fmla="*/ 0 60000 65536"/>
                <a:gd name="T11" fmla="*/ 0 60000 65536"/>
                <a:gd name="T12" fmla="*/ 0 w 15"/>
                <a:gd name="T13" fmla="*/ 0 h 55"/>
                <a:gd name="T14" fmla="*/ 15 w 15"/>
                <a:gd name="T15" fmla="*/ 55 h 55"/>
              </a:gdLst>
              <a:ahLst/>
              <a:cxnLst>
                <a:cxn ang="T8">
                  <a:pos x="T0" y="T1"/>
                </a:cxn>
                <a:cxn ang="T9">
                  <a:pos x="T2" y="T3"/>
                </a:cxn>
                <a:cxn ang="T10">
                  <a:pos x="T4" y="T5"/>
                </a:cxn>
                <a:cxn ang="T11">
                  <a:pos x="T6" y="T7"/>
                </a:cxn>
              </a:cxnLst>
              <a:rect l="T12" t="T13" r="T14" b="T15"/>
              <a:pathLst>
                <a:path w="15" h="55">
                  <a:moveTo>
                    <a:pt x="14" y="54"/>
                  </a:moveTo>
                  <a:lnTo>
                    <a:pt x="0" y="0"/>
                  </a:lnTo>
                  <a:lnTo>
                    <a:pt x="0" y="10"/>
                  </a:lnTo>
                  <a:lnTo>
                    <a:pt x="14" y="54"/>
                  </a:lnTo>
                </a:path>
              </a:pathLst>
            </a:custGeom>
            <a:solidFill>
              <a:srgbClr val="C0C0C0"/>
            </a:solidFill>
            <a:ln w="12700" cap="rnd">
              <a:solidFill>
                <a:srgbClr val="000000"/>
              </a:solidFill>
              <a:round/>
              <a:headEnd/>
              <a:tailEnd/>
            </a:ln>
          </p:spPr>
          <p:txBody>
            <a:bodyPr/>
            <a:lstStyle/>
            <a:p>
              <a:endParaRPr lang="en-US"/>
            </a:p>
          </p:txBody>
        </p:sp>
        <p:sp>
          <p:nvSpPr>
            <p:cNvPr id="44205" name="Rectangle 173"/>
            <p:cNvSpPr>
              <a:spLocks noChangeArrowheads="1"/>
            </p:cNvSpPr>
            <p:nvPr/>
          </p:nvSpPr>
          <p:spPr bwMode="auto">
            <a:xfrm>
              <a:off x="4754" y="2386"/>
              <a:ext cx="171" cy="316"/>
            </a:xfrm>
            <a:prstGeom prst="rect">
              <a:avLst/>
            </a:prstGeom>
            <a:noFill/>
            <a:ln w="12700">
              <a:solidFill>
                <a:srgbClr val="000000"/>
              </a:solidFill>
              <a:miter lim="800000"/>
              <a:headEnd/>
              <a:tailEnd/>
            </a:ln>
          </p:spPr>
          <p:txBody>
            <a:bodyPr wrap="none" anchor="ctr"/>
            <a:lstStyle/>
            <a:p>
              <a:endParaRPr lang="en-US"/>
            </a:p>
          </p:txBody>
        </p:sp>
        <p:sp>
          <p:nvSpPr>
            <p:cNvPr id="44206" name="Rectangle 174"/>
            <p:cNvSpPr>
              <a:spLocks noChangeArrowheads="1"/>
            </p:cNvSpPr>
            <p:nvPr/>
          </p:nvSpPr>
          <p:spPr bwMode="auto">
            <a:xfrm>
              <a:off x="4754" y="2315"/>
              <a:ext cx="171" cy="60"/>
            </a:xfrm>
            <a:prstGeom prst="rect">
              <a:avLst/>
            </a:prstGeom>
            <a:solidFill>
              <a:srgbClr val="808080"/>
            </a:solidFill>
            <a:ln w="12700">
              <a:solidFill>
                <a:srgbClr val="000000"/>
              </a:solidFill>
              <a:miter lim="800000"/>
              <a:headEnd/>
              <a:tailEnd/>
            </a:ln>
          </p:spPr>
          <p:txBody>
            <a:bodyPr wrap="none" anchor="ctr"/>
            <a:lstStyle/>
            <a:p>
              <a:endParaRPr lang="en-US"/>
            </a:p>
          </p:txBody>
        </p:sp>
        <p:sp>
          <p:nvSpPr>
            <p:cNvPr id="44207" name="Rectangle 175"/>
            <p:cNvSpPr>
              <a:spLocks noChangeArrowheads="1"/>
            </p:cNvSpPr>
            <p:nvPr/>
          </p:nvSpPr>
          <p:spPr bwMode="auto">
            <a:xfrm flipH="1">
              <a:off x="4748" y="1739"/>
              <a:ext cx="2" cy="568"/>
            </a:xfrm>
            <a:prstGeom prst="rect">
              <a:avLst/>
            </a:prstGeom>
            <a:solidFill>
              <a:srgbClr val="808080"/>
            </a:solidFill>
            <a:ln w="12700">
              <a:noFill/>
              <a:miter lim="800000"/>
              <a:headEnd/>
              <a:tailEnd/>
            </a:ln>
          </p:spPr>
          <p:txBody>
            <a:bodyPr wrap="none" anchor="ctr"/>
            <a:lstStyle/>
            <a:p>
              <a:endParaRPr lang="en-US"/>
            </a:p>
          </p:txBody>
        </p:sp>
        <p:sp>
          <p:nvSpPr>
            <p:cNvPr id="44208" name="Rectangle 176"/>
            <p:cNvSpPr>
              <a:spLocks noChangeArrowheads="1"/>
            </p:cNvSpPr>
            <p:nvPr/>
          </p:nvSpPr>
          <p:spPr bwMode="auto">
            <a:xfrm flipH="1">
              <a:off x="4750" y="1739"/>
              <a:ext cx="1" cy="568"/>
            </a:xfrm>
            <a:prstGeom prst="rect">
              <a:avLst/>
            </a:prstGeom>
            <a:solidFill>
              <a:srgbClr val="808080"/>
            </a:solidFill>
            <a:ln w="12700">
              <a:noFill/>
              <a:miter lim="800000"/>
              <a:headEnd/>
              <a:tailEnd/>
            </a:ln>
          </p:spPr>
          <p:txBody>
            <a:bodyPr wrap="none" anchor="ctr"/>
            <a:lstStyle/>
            <a:p>
              <a:endParaRPr lang="en-US"/>
            </a:p>
          </p:txBody>
        </p:sp>
        <p:sp>
          <p:nvSpPr>
            <p:cNvPr id="44209" name="Rectangle 177"/>
            <p:cNvSpPr>
              <a:spLocks noChangeArrowheads="1"/>
            </p:cNvSpPr>
            <p:nvPr/>
          </p:nvSpPr>
          <p:spPr bwMode="auto">
            <a:xfrm flipH="1">
              <a:off x="4751" y="1739"/>
              <a:ext cx="1" cy="568"/>
            </a:xfrm>
            <a:prstGeom prst="rect">
              <a:avLst/>
            </a:prstGeom>
            <a:solidFill>
              <a:srgbClr val="808080"/>
            </a:solidFill>
            <a:ln w="12700">
              <a:noFill/>
              <a:miter lim="800000"/>
              <a:headEnd/>
              <a:tailEnd/>
            </a:ln>
          </p:spPr>
          <p:txBody>
            <a:bodyPr wrap="none" anchor="ctr"/>
            <a:lstStyle/>
            <a:p>
              <a:endParaRPr lang="en-US"/>
            </a:p>
          </p:txBody>
        </p:sp>
        <p:sp>
          <p:nvSpPr>
            <p:cNvPr id="44210" name="Rectangle 178"/>
            <p:cNvSpPr>
              <a:spLocks noChangeArrowheads="1"/>
            </p:cNvSpPr>
            <p:nvPr/>
          </p:nvSpPr>
          <p:spPr bwMode="auto">
            <a:xfrm flipH="1">
              <a:off x="4752" y="1739"/>
              <a:ext cx="2" cy="568"/>
            </a:xfrm>
            <a:prstGeom prst="rect">
              <a:avLst/>
            </a:prstGeom>
            <a:solidFill>
              <a:srgbClr val="808080"/>
            </a:solidFill>
            <a:ln w="12700">
              <a:noFill/>
              <a:miter lim="800000"/>
              <a:headEnd/>
              <a:tailEnd/>
            </a:ln>
          </p:spPr>
          <p:txBody>
            <a:bodyPr wrap="none" anchor="ctr"/>
            <a:lstStyle/>
            <a:p>
              <a:endParaRPr lang="en-US"/>
            </a:p>
          </p:txBody>
        </p:sp>
        <p:sp>
          <p:nvSpPr>
            <p:cNvPr id="44211" name="Rectangle 179"/>
            <p:cNvSpPr>
              <a:spLocks noChangeArrowheads="1"/>
            </p:cNvSpPr>
            <p:nvPr/>
          </p:nvSpPr>
          <p:spPr bwMode="auto">
            <a:xfrm flipH="1">
              <a:off x="4754" y="1739"/>
              <a:ext cx="1" cy="568"/>
            </a:xfrm>
            <a:prstGeom prst="rect">
              <a:avLst/>
            </a:prstGeom>
            <a:solidFill>
              <a:srgbClr val="808080"/>
            </a:solidFill>
            <a:ln w="12700">
              <a:noFill/>
              <a:miter lim="800000"/>
              <a:headEnd/>
              <a:tailEnd/>
            </a:ln>
          </p:spPr>
          <p:txBody>
            <a:bodyPr wrap="none" anchor="ctr"/>
            <a:lstStyle/>
            <a:p>
              <a:endParaRPr lang="en-US"/>
            </a:p>
          </p:txBody>
        </p:sp>
        <p:sp>
          <p:nvSpPr>
            <p:cNvPr id="44212" name="Rectangle 180"/>
            <p:cNvSpPr>
              <a:spLocks noChangeArrowheads="1"/>
            </p:cNvSpPr>
            <p:nvPr/>
          </p:nvSpPr>
          <p:spPr bwMode="auto">
            <a:xfrm flipH="1">
              <a:off x="4755" y="1739"/>
              <a:ext cx="2" cy="568"/>
            </a:xfrm>
            <a:prstGeom prst="rect">
              <a:avLst/>
            </a:prstGeom>
            <a:solidFill>
              <a:srgbClr val="808080"/>
            </a:solidFill>
            <a:ln w="12700">
              <a:noFill/>
              <a:miter lim="800000"/>
              <a:headEnd/>
              <a:tailEnd/>
            </a:ln>
          </p:spPr>
          <p:txBody>
            <a:bodyPr wrap="none" anchor="ctr"/>
            <a:lstStyle/>
            <a:p>
              <a:endParaRPr lang="en-US"/>
            </a:p>
          </p:txBody>
        </p:sp>
        <p:sp>
          <p:nvSpPr>
            <p:cNvPr id="44213" name="Rectangle 181"/>
            <p:cNvSpPr>
              <a:spLocks noChangeArrowheads="1"/>
            </p:cNvSpPr>
            <p:nvPr/>
          </p:nvSpPr>
          <p:spPr bwMode="auto">
            <a:xfrm flipH="1">
              <a:off x="4757" y="1739"/>
              <a:ext cx="1" cy="568"/>
            </a:xfrm>
            <a:prstGeom prst="rect">
              <a:avLst/>
            </a:prstGeom>
            <a:solidFill>
              <a:srgbClr val="808080"/>
            </a:solidFill>
            <a:ln w="12700">
              <a:noFill/>
              <a:miter lim="800000"/>
              <a:headEnd/>
              <a:tailEnd/>
            </a:ln>
          </p:spPr>
          <p:txBody>
            <a:bodyPr wrap="none" anchor="ctr"/>
            <a:lstStyle/>
            <a:p>
              <a:endParaRPr lang="en-US"/>
            </a:p>
          </p:txBody>
        </p:sp>
        <p:sp>
          <p:nvSpPr>
            <p:cNvPr id="44214" name="Rectangle 182"/>
            <p:cNvSpPr>
              <a:spLocks noChangeArrowheads="1"/>
            </p:cNvSpPr>
            <p:nvPr/>
          </p:nvSpPr>
          <p:spPr bwMode="auto">
            <a:xfrm flipH="1">
              <a:off x="4758" y="1739"/>
              <a:ext cx="1" cy="568"/>
            </a:xfrm>
            <a:prstGeom prst="rect">
              <a:avLst/>
            </a:prstGeom>
            <a:solidFill>
              <a:srgbClr val="808080"/>
            </a:solidFill>
            <a:ln w="12700">
              <a:noFill/>
              <a:miter lim="800000"/>
              <a:headEnd/>
              <a:tailEnd/>
            </a:ln>
          </p:spPr>
          <p:txBody>
            <a:bodyPr wrap="none" anchor="ctr"/>
            <a:lstStyle/>
            <a:p>
              <a:endParaRPr lang="en-US"/>
            </a:p>
          </p:txBody>
        </p:sp>
        <p:sp>
          <p:nvSpPr>
            <p:cNvPr id="44215" name="Rectangle 183"/>
            <p:cNvSpPr>
              <a:spLocks noChangeArrowheads="1"/>
            </p:cNvSpPr>
            <p:nvPr/>
          </p:nvSpPr>
          <p:spPr bwMode="auto">
            <a:xfrm flipH="1">
              <a:off x="4759" y="1739"/>
              <a:ext cx="2" cy="568"/>
            </a:xfrm>
            <a:prstGeom prst="rect">
              <a:avLst/>
            </a:prstGeom>
            <a:solidFill>
              <a:srgbClr val="808080"/>
            </a:solidFill>
            <a:ln w="12700">
              <a:noFill/>
              <a:miter lim="800000"/>
              <a:headEnd/>
              <a:tailEnd/>
            </a:ln>
          </p:spPr>
          <p:txBody>
            <a:bodyPr wrap="none" anchor="ctr"/>
            <a:lstStyle/>
            <a:p>
              <a:endParaRPr lang="en-US"/>
            </a:p>
          </p:txBody>
        </p:sp>
        <p:sp>
          <p:nvSpPr>
            <p:cNvPr id="44216" name="Rectangle 184"/>
            <p:cNvSpPr>
              <a:spLocks noChangeArrowheads="1"/>
            </p:cNvSpPr>
            <p:nvPr/>
          </p:nvSpPr>
          <p:spPr bwMode="auto">
            <a:xfrm flipH="1">
              <a:off x="4761" y="1739"/>
              <a:ext cx="1" cy="568"/>
            </a:xfrm>
            <a:prstGeom prst="rect">
              <a:avLst/>
            </a:prstGeom>
            <a:solidFill>
              <a:srgbClr val="808080"/>
            </a:solidFill>
            <a:ln w="12700">
              <a:noFill/>
              <a:miter lim="800000"/>
              <a:headEnd/>
              <a:tailEnd/>
            </a:ln>
          </p:spPr>
          <p:txBody>
            <a:bodyPr wrap="none" anchor="ctr"/>
            <a:lstStyle/>
            <a:p>
              <a:endParaRPr lang="en-US"/>
            </a:p>
          </p:txBody>
        </p:sp>
        <p:sp>
          <p:nvSpPr>
            <p:cNvPr id="44217" name="Rectangle 185"/>
            <p:cNvSpPr>
              <a:spLocks noChangeArrowheads="1"/>
            </p:cNvSpPr>
            <p:nvPr/>
          </p:nvSpPr>
          <p:spPr bwMode="auto">
            <a:xfrm flipH="1">
              <a:off x="4762" y="1739"/>
              <a:ext cx="2" cy="568"/>
            </a:xfrm>
            <a:prstGeom prst="rect">
              <a:avLst/>
            </a:prstGeom>
            <a:solidFill>
              <a:srgbClr val="808080"/>
            </a:solidFill>
            <a:ln w="12700">
              <a:noFill/>
              <a:miter lim="800000"/>
              <a:headEnd/>
              <a:tailEnd/>
            </a:ln>
          </p:spPr>
          <p:txBody>
            <a:bodyPr wrap="none" anchor="ctr"/>
            <a:lstStyle/>
            <a:p>
              <a:endParaRPr lang="en-US"/>
            </a:p>
          </p:txBody>
        </p:sp>
        <p:sp>
          <p:nvSpPr>
            <p:cNvPr id="44218" name="Rectangle 186"/>
            <p:cNvSpPr>
              <a:spLocks noChangeArrowheads="1"/>
            </p:cNvSpPr>
            <p:nvPr/>
          </p:nvSpPr>
          <p:spPr bwMode="auto">
            <a:xfrm flipH="1">
              <a:off x="4764" y="1739"/>
              <a:ext cx="1" cy="568"/>
            </a:xfrm>
            <a:prstGeom prst="rect">
              <a:avLst/>
            </a:prstGeom>
            <a:solidFill>
              <a:srgbClr val="909090"/>
            </a:solidFill>
            <a:ln w="12700">
              <a:noFill/>
              <a:miter lim="800000"/>
              <a:headEnd/>
              <a:tailEnd/>
            </a:ln>
          </p:spPr>
          <p:txBody>
            <a:bodyPr wrap="none" anchor="ctr"/>
            <a:lstStyle/>
            <a:p>
              <a:endParaRPr lang="en-US"/>
            </a:p>
          </p:txBody>
        </p:sp>
        <p:sp>
          <p:nvSpPr>
            <p:cNvPr id="44219" name="Rectangle 187"/>
            <p:cNvSpPr>
              <a:spLocks noChangeArrowheads="1"/>
            </p:cNvSpPr>
            <p:nvPr/>
          </p:nvSpPr>
          <p:spPr bwMode="auto">
            <a:xfrm flipH="1">
              <a:off x="4765" y="1739"/>
              <a:ext cx="1" cy="568"/>
            </a:xfrm>
            <a:prstGeom prst="rect">
              <a:avLst/>
            </a:prstGeom>
            <a:solidFill>
              <a:srgbClr val="A0A0A0"/>
            </a:solidFill>
            <a:ln w="12700">
              <a:noFill/>
              <a:miter lim="800000"/>
              <a:headEnd/>
              <a:tailEnd/>
            </a:ln>
          </p:spPr>
          <p:txBody>
            <a:bodyPr wrap="none" anchor="ctr"/>
            <a:lstStyle/>
            <a:p>
              <a:endParaRPr lang="en-US"/>
            </a:p>
          </p:txBody>
        </p:sp>
        <p:sp>
          <p:nvSpPr>
            <p:cNvPr id="44220" name="Rectangle 188"/>
            <p:cNvSpPr>
              <a:spLocks noChangeArrowheads="1"/>
            </p:cNvSpPr>
            <p:nvPr/>
          </p:nvSpPr>
          <p:spPr bwMode="auto">
            <a:xfrm flipH="1">
              <a:off x="4767" y="1739"/>
              <a:ext cx="1" cy="568"/>
            </a:xfrm>
            <a:prstGeom prst="rect">
              <a:avLst/>
            </a:prstGeom>
            <a:solidFill>
              <a:srgbClr val="A0A0A0"/>
            </a:solidFill>
            <a:ln w="12700">
              <a:noFill/>
              <a:miter lim="800000"/>
              <a:headEnd/>
              <a:tailEnd/>
            </a:ln>
          </p:spPr>
          <p:txBody>
            <a:bodyPr wrap="none" anchor="ctr"/>
            <a:lstStyle/>
            <a:p>
              <a:endParaRPr lang="en-US"/>
            </a:p>
          </p:txBody>
        </p:sp>
        <p:sp>
          <p:nvSpPr>
            <p:cNvPr id="44221" name="Rectangle 189"/>
            <p:cNvSpPr>
              <a:spLocks noChangeArrowheads="1"/>
            </p:cNvSpPr>
            <p:nvPr/>
          </p:nvSpPr>
          <p:spPr bwMode="auto">
            <a:xfrm flipH="1">
              <a:off x="4768" y="1739"/>
              <a:ext cx="1" cy="568"/>
            </a:xfrm>
            <a:prstGeom prst="rect">
              <a:avLst/>
            </a:prstGeom>
            <a:solidFill>
              <a:srgbClr val="A0A0A0"/>
            </a:solidFill>
            <a:ln w="12700">
              <a:noFill/>
              <a:miter lim="800000"/>
              <a:headEnd/>
              <a:tailEnd/>
            </a:ln>
          </p:spPr>
          <p:txBody>
            <a:bodyPr wrap="none" anchor="ctr"/>
            <a:lstStyle/>
            <a:p>
              <a:endParaRPr lang="en-US"/>
            </a:p>
          </p:txBody>
        </p:sp>
        <p:sp>
          <p:nvSpPr>
            <p:cNvPr id="44222" name="Rectangle 190"/>
            <p:cNvSpPr>
              <a:spLocks noChangeArrowheads="1"/>
            </p:cNvSpPr>
            <p:nvPr/>
          </p:nvSpPr>
          <p:spPr bwMode="auto">
            <a:xfrm flipH="1">
              <a:off x="4769" y="1739"/>
              <a:ext cx="2" cy="568"/>
            </a:xfrm>
            <a:prstGeom prst="rect">
              <a:avLst/>
            </a:prstGeom>
            <a:solidFill>
              <a:srgbClr val="A0A0A0"/>
            </a:solidFill>
            <a:ln w="12700">
              <a:noFill/>
              <a:miter lim="800000"/>
              <a:headEnd/>
              <a:tailEnd/>
            </a:ln>
          </p:spPr>
          <p:txBody>
            <a:bodyPr wrap="none" anchor="ctr"/>
            <a:lstStyle/>
            <a:p>
              <a:endParaRPr lang="en-US"/>
            </a:p>
          </p:txBody>
        </p:sp>
        <p:sp>
          <p:nvSpPr>
            <p:cNvPr id="44223" name="Rectangle 191"/>
            <p:cNvSpPr>
              <a:spLocks noChangeArrowheads="1"/>
            </p:cNvSpPr>
            <p:nvPr/>
          </p:nvSpPr>
          <p:spPr bwMode="auto">
            <a:xfrm flipH="1">
              <a:off x="4771" y="1739"/>
              <a:ext cx="1" cy="568"/>
            </a:xfrm>
            <a:prstGeom prst="rect">
              <a:avLst/>
            </a:prstGeom>
            <a:solidFill>
              <a:srgbClr val="A0A0A0"/>
            </a:solidFill>
            <a:ln w="12700">
              <a:noFill/>
              <a:miter lim="800000"/>
              <a:headEnd/>
              <a:tailEnd/>
            </a:ln>
          </p:spPr>
          <p:txBody>
            <a:bodyPr wrap="none" anchor="ctr"/>
            <a:lstStyle/>
            <a:p>
              <a:endParaRPr lang="en-US"/>
            </a:p>
          </p:txBody>
        </p:sp>
        <p:sp>
          <p:nvSpPr>
            <p:cNvPr id="44224" name="Rectangle 192"/>
            <p:cNvSpPr>
              <a:spLocks noChangeArrowheads="1"/>
            </p:cNvSpPr>
            <p:nvPr/>
          </p:nvSpPr>
          <p:spPr bwMode="auto">
            <a:xfrm flipH="1">
              <a:off x="4772" y="1739"/>
              <a:ext cx="1" cy="568"/>
            </a:xfrm>
            <a:prstGeom prst="rect">
              <a:avLst/>
            </a:prstGeom>
            <a:solidFill>
              <a:srgbClr val="A0A0A0"/>
            </a:solidFill>
            <a:ln w="12700">
              <a:noFill/>
              <a:miter lim="800000"/>
              <a:headEnd/>
              <a:tailEnd/>
            </a:ln>
          </p:spPr>
          <p:txBody>
            <a:bodyPr wrap="none" anchor="ctr"/>
            <a:lstStyle/>
            <a:p>
              <a:endParaRPr lang="en-US"/>
            </a:p>
          </p:txBody>
        </p:sp>
        <p:sp>
          <p:nvSpPr>
            <p:cNvPr id="44225" name="Rectangle 193"/>
            <p:cNvSpPr>
              <a:spLocks noChangeArrowheads="1"/>
            </p:cNvSpPr>
            <p:nvPr/>
          </p:nvSpPr>
          <p:spPr bwMode="auto">
            <a:xfrm flipH="1">
              <a:off x="4774" y="1739"/>
              <a:ext cx="1" cy="568"/>
            </a:xfrm>
            <a:prstGeom prst="rect">
              <a:avLst/>
            </a:prstGeom>
            <a:solidFill>
              <a:srgbClr val="A0A0A0"/>
            </a:solidFill>
            <a:ln w="12700">
              <a:noFill/>
              <a:miter lim="800000"/>
              <a:headEnd/>
              <a:tailEnd/>
            </a:ln>
          </p:spPr>
          <p:txBody>
            <a:bodyPr wrap="none" anchor="ctr"/>
            <a:lstStyle/>
            <a:p>
              <a:endParaRPr lang="en-US"/>
            </a:p>
          </p:txBody>
        </p:sp>
        <p:sp>
          <p:nvSpPr>
            <p:cNvPr id="44226" name="Rectangle 194"/>
            <p:cNvSpPr>
              <a:spLocks noChangeArrowheads="1"/>
            </p:cNvSpPr>
            <p:nvPr/>
          </p:nvSpPr>
          <p:spPr bwMode="auto">
            <a:xfrm flipH="1">
              <a:off x="4775" y="1739"/>
              <a:ext cx="1" cy="568"/>
            </a:xfrm>
            <a:prstGeom prst="rect">
              <a:avLst/>
            </a:prstGeom>
            <a:solidFill>
              <a:srgbClr val="A0A0A0"/>
            </a:solidFill>
            <a:ln w="12700">
              <a:noFill/>
              <a:miter lim="800000"/>
              <a:headEnd/>
              <a:tailEnd/>
            </a:ln>
          </p:spPr>
          <p:txBody>
            <a:bodyPr wrap="none" anchor="ctr"/>
            <a:lstStyle/>
            <a:p>
              <a:endParaRPr lang="en-US"/>
            </a:p>
          </p:txBody>
        </p:sp>
        <p:sp>
          <p:nvSpPr>
            <p:cNvPr id="44227" name="Rectangle 195"/>
            <p:cNvSpPr>
              <a:spLocks noChangeArrowheads="1"/>
            </p:cNvSpPr>
            <p:nvPr/>
          </p:nvSpPr>
          <p:spPr bwMode="auto">
            <a:xfrm flipH="1">
              <a:off x="4776" y="1739"/>
              <a:ext cx="2" cy="568"/>
            </a:xfrm>
            <a:prstGeom prst="rect">
              <a:avLst/>
            </a:prstGeom>
            <a:solidFill>
              <a:srgbClr val="B0B0B0"/>
            </a:solidFill>
            <a:ln w="12700">
              <a:noFill/>
              <a:miter lim="800000"/>
              <a:headEnd/>
              <a:tailEnd/>
            </a:ln>
          </p:spPr>
          <p:txBody>
            <a:bodyPr wrap="none" anchor="ctr"/>
            <a:lstStyle/>
            <a:p>
              <a:endParaRPr lang="en-US"/>
            </a:p>
          </p:txBody>
        </p:sp>
        <p:sp>
          <p:nvSpPr>
            <p:cNvPr id="44228" name="Rectangle 196"/>
            <p:cNvSpPr>
              <a:spLocks noChangeArrowheads="1"/>
            </p:cNvSpPr>
            <p:nvPr/>
          </p:nvSpPr>
          <p:spPr bwMode="auto">
            <a:xfrm flipH="1">
              <a:off x="4778" y="1739"/>
              <a:ext cx="1" cy="568"/>
            </a:xfrm>
            <a:prstGeom prst="rect">
              <a:avLst/>
            </a:prstGeom>
            <a:solidFill>
              <a:srgbClr val="B0B0B0"/>
            </a:solidFill>
            <a:ln w="12700">
              <a:noFill/>
              <a:miter lim="800000"/>
              <a:headEnd/>
              <a:tailEnd/>
            </a:ln>
          </p:spPr>
          <p:txBody>
            <a:bodyPr wrap="none" anchor="ctr"/>
            <a:lstStyle/>
            <a:p>
              <a:endParaRPr lang="en-US"/>
            </a:p>
          </p:txBody>
        </p:sp>
        <p:sp>
          <p:nvSpPr>
            <p:cNvPr id="44229" name="Rectangle 197"/>
            <p:cNvSpPr>
              <a:spLocks noChangeArrowheads="1"/>
            </p:cNvSpPr>
            <p:nvPr/>
          </p:nvSpPr>
          <p:spPr bwMode="auto">
            <a:xfrm flipH="1">
              <a:off x="4779" y="1739"/>
              <a:ext cx="1" cy="568"/>
            </a:xfrm>
            <a:prstGeom prst="rect">
              <a:avLst/>
            </a:prstGeom>
            <a:solidFill>
              <a:srgbClr val="B0B0B0"/>
            </a:solidFill>
            <a:ln w="12700">
              <a:noFill/>
              <a:miter lim="800000"/>
              <a:headEnd/>
              <a:tailEnd/>
            </a:ln>
          </p:spPr>
          <p:txBody>
            <a:bodyPr wrap="none" anchor="ctr"/>
            <a:lstStyle/>
            <a:p>
              <a:endParaRPr lang="en-US"/>
            </a:p>
          </p:txBody>
        </p:sp>
        <p:sp>
          <p:nvSpPr>
            <p:cNvPr id="44230" name="Rectangle 198"/>
            <p:cNvSpPr>
              <a:spLocks noChangeArrowheads="1"/>
            </p:cNvSpPr>
            <p:nvPr/>
          </p:nvSpPr>
          <p:spPr bwMode="auto">
            <a:xfrm flipH="1">
              <a:off x="4780" y="1739"/>
              <a:ext cx="2" cy="568"/>
            </a:xfrm>
            <a:prstGeom prst="rect">
              <a:avLst/>
            </a:prstGeom>
            <a:solidFill>
              <a:srgbClr val="B0B0B0"/>
            </a:solidFill>
            <a:ln w="12700">
              <a:noFill/>
              <a:miter lim="800000"/>
              <a:headEnd/>
              <a:tailEnd/>
            </a:ln>
          </p:spPr>
          <p:txBody>
            <a:bodyPr wrap="none" anchor="ctr"/>
            <a:lstStyle/>
            <a:p>
              <a:endParaRPr lang="en-US"/>
            </a:p>
          </p:txBody>
        </p:sp>
        <p:sp>
          <p:nvSpPr>
            <p:cNvPr id="44231" name="Rectangle 199"/>
            <p:cNvSpPr>
              <a:spLocks noChangeArrowheads="1"/>
            </p:cNvSpPr>
            <p:nvPr/>
          </p:nvSpPr>
          <p:spPr bwMode="auto">
            <a:xfrm>
              <a:off x="4783" y="1739"/>
              <a:ext cx="1" cy="568"/>
            </a:xfrm>
            <a:prstGeom prst="rect">
              <a:avLst/>
            </a:prstGeom>
            <a:solidFill>
              <a:srgbClr val="C0C0C0"/>
            </a:solidFill>
            <a:ln w="12700">
              <a:noFill/>
              <a:miter lim="800000"/>
              <a:headEnd/>
              <a:tailEnd/>
            </a:ln>
          </p:spPr>
          <p:txBody>
            <a:bodyPr wrap="none" anchor="ctr"/>
            <a:lstStyle/>
            <a:p>
              <a:endParaRPr lang="en-US"/>
            </a:p>
          </p:txBody>
        </p:sp>
        <p:sp>
          <p:nvSpPr>
            <p:cNvPr id="44232" name="Rectangle 200"/>
            <p:cNvSpPr>
              <a:spLocks noChangeArrowheads="1"/>
            </p:cNvSpPr>
            <p:nvPr/>
          </p:nvSpPr>
          <p:spPr bwMode="auto">
            <a:xfrm flipH="1">
              <a:off x="4783" y="1739"/>
              <a:ext cx="2" cy="568"/>
            </a:xfrm>
            <a:prstGeom prst="rect">
              <a:avLst/>
            </a:prstGeom>
            <a:solidFill>
              <a:srgbClr val="C0C0C0"/>
            </a:solidFill>
            <a:ln w="12700">
              <a:noFill/>
              <a:miter lim="800000"/>
              <a:headEnd/>
              <a:tailEnd/>
            </a:ln>
          </p:spPr>
          <p:txBody>
            <a:bodyPr wrap="none" anchor="ctr"/>
            <a:lstStyle/>
            <a:p>
              <a:endParaRPr lang="en-US"/>
            </a:p>
          </p:txBody>
        </p:sp>
        <p:sp>
          <p:nvSpPr>
            <p:cNvPr id="44233" name="Rectangle 201"/>
            <p:cNvSpPr>
              <a:spLocks noChangeArrowheads="1"/>
            </p:cNvSpPr>
            <p:nvPr/>
          </p:nvSpPr>
          <p:spPr bwMode="auto">
            <a:xfrm flipH="1">
              <a:off x="4785" y="1739"/>
              <a:ext cx="1" cy="568"/>
            </a:xfrm>
            <a:prstGeom prst="rect">
              <a:avLst/>
            </a:prstGeom>
            <a:solidFill>
              <a:srgbClr val="C0C0C0"/>
            </a:solidFill>
            <a:ln w="12700">
              <a:noFill/>
              <a:miter lim="800000"/>
              <a:headEnd/>
              <a:tailEnd/>
            </a:ln>
          </p:spPr>
          <p:txBody>
            <a:bodyPr wrap="none" anchor="ctr"/>
            <a:lstStyle/>
            <a:p>
              <a:endParaRPr lang="en-US"/>
            </a:p>
          </p:txBody>
        </p:sp>
        <p:sp>
          <p:nvSpPr>
            <p:cNvPr id="44234" name="Rectangle 202"/>
            <p:cNvSpPr>
              <a:spLocks noChangeArrowheads="1"/>
            </p:cNvSpPr>
            <p:nvPr/>
          </p:nvSpPr>
          <p:spPr bwMode="auto">
            <a:xfrm flipH="1">
              <a:off x="4786" y="1739"/>
              <a:ext cx="1" cy="568"/>
            </a:xfrm>
            <a:prstGeom prst="rect">
              <a:avLst/>
            </a:prstGeom>
            <a:solidFill>
              <a:srgbClr val="C0C0C0"/>
            </a:solidFill>
            <a:ln w="12700">
              <a:noFill/>
              <a:miter lim="800000"/>
              <a:headEnd/>
              <a:tailEnd/>
            </a:ln>
          </p:spPr>
          <p:txBody>
            <a:bodyPr wrap="none" anchor="ctr"/>
            <a:lstStyle/>
            <a:p>
              <a:endParaRPr lang="en-US"/>
            </a:p>
          </p:txBody>
        </p:sp>
        <p:sp>
          <p:nvSpPr>
            <p:cNvPr id="44235" name="Rectangle 203"/>
            <p:cNvSpPr>
              <a:spLocks noChangeArrowheads="1"/>
            </p:cNvSpPr>
            <p:nvPr/>
          </p:nvSpPr>
          <p:spPr bwMode="auto">
            <a:xfrm flipH="1">
              <a:off x="4787" y="1739"/>
              <a:ext cx="2" cy="568"/>
            </a:xfrm>
            <a:prstGeom prst="rect">
              <a:avLst/>
            </a:prstGeom>
            <a:solidFill>
              <a:srgbClr val="C0C0C0"/>
            </a:solidFill>
            <a:ln w="12700">
              <a:noFill/>
              <a:miter lim="800000"/>
              <a:headEnd/>
              <a:tailEnd/>
            </a:ln>
          </p:spPr>
          <p:txBody>
            <a:bodyPr wrap="none" anchor="ctr"/>
            <a:lstStyle/>
            <a:p>
              <a:endParaRPr lang="en-US"/>
            </a:p>
          </p:txBody>
        </p:sp>
        <p:sp>
          <p:nvSpPr>
            <p:cNvPr id="44236" name="Rectangle 204"/>
            <p:cNvSpPr>
              <a:spLocks noChangeArrowheads="1"/>
            </p:cNvSpPr>
            <p:nvPr/>
          </p:nvSpPr>
          <p:spPr bwMode="auto">
            <a:xfrm>
              <a:off x="4790" y="1739"/>
              <a:ext cx="1" cy="568"/>
            </a:xfrm>
            <a:prstGeom prst="rect">
              <a:avLst/>
            </a:prstGeom>
            <a:solidFill>
              <a:srgbClr val="C0C0C0"/>
            </a:solidFill>
            <a:ln w="12700">
              <a:noFill/>
              <a:miter lim="800000"/>
              <a:headEnd/>
              <a:tailEnd/>
            </a:ln>
          </p:spPr>
          <p:txBody>
            <a:bodyPr wrap="none" anchor="ctr"/>
            <a:lstStyle/>
            <a:p>
              <a:endParaRPr lang="en-US"/>
            </a:p>
          </p:txBody>
        </p:sp>
        <p:sp>
          <p:nvSpPr>
            <p:cNvPr id="44237" name="Rectangle 205"/>
            <p:cNvSpPr>
              <a:spLocks noChangeArrowheads="1"/>
            </p:cNvSpPr>
            <p:nvPr/>
          </p:nvSpPr>
          <p:spPr bwMode="auto">
            <a:xfrm flipH="1">
              <a:off x="4791" y="1739"/>
              <a:ext cx="1" cy="568"/>
            </a:xfrm>
            <a:prstGeom prst="rect">
              <a:avLst/>
            </a:prstGeom>
            <a:solidFill>
              <a:srgbClr val="C0C0C0"/>
            </a:solidFill>
            <a:ln w="12700">
              <a:noFill/>
              <a:miter lim="800000"/>
              <a:headEnd/>
              <a:tailEnd/>
            </a:ln>
          </p:spPr>
          <p:txBody>
            <a:bodyPr wrap="none" anchor="ctr"/>
            <a:lstStyle/>
            <a:p>
              <a:endParaRPr lang="en-US"/>
            </a:p>
          </p:txBody>
        </p:sp>
        <p:sp>
          <p:nvSpPr>
            <p:cNvPr id="44238" name="Rectangle 206"/>
            <p:cNvSpPr>
              <a:spLocks noChangeArrowheads="1"/>
            </p:cNvSpPr>
            <p:nvPr/>
          </p:nvSpPr>
          <p:spPr bwMode="auto">
            <a:xfrm flipH="1">
              <a:off x="4792" y="1739"/>
              <a:ext cx="1" cy="568"/>
            </a:xfrm>
            <a:prstGeom prst="rect">
              <a:avLst/>
            </a:prstGeom>
            <a:solidFill>
              <a:srgbClr val="C0C0C0"/>
            </a:solidFill>
            <a:ln w="12700">
              <a:noFill/>
              <a:miter lim="800000"/>
              <a:headEnd/>
              <a:tailEnd/>
            </a:ln>
          </p:spPr>
          <p:txBody>
            <a:bodyPr wrap="none" anchor="ctr"/>
            <a:lstStyle/>
            <a:p>
              <a:endParaRPr lang="en-US"/>
            </a:p>
          </p:txBody>
        </p:sp>
        <p:sp>
          <p:nvSpPr>
            <p:cNvPr id="44239" name="Rectangle 207"/>
            <p:cNvSpPr>
              <a:spLocks noChangeArrowheads="1"/>
            </p:cNvSpPr>
            <p:nvPr/>
          </p:nvSpPr>
          <p:spPr bwMode="auto">
            <a:xfrm flipH="1">
              <a:off x="4793" y="1739"/>
              <a:ext cx="1" cy="568"/>
            </a:xfrm>
            <a:prstGeom prst="rect">
              <a:avLst/>
            </a:prstGeom>
            <a:solidFill>
              <a:srgbClr val="C0C0C0"/>
            </a:solidFill>
            <a:ln w="12700">
              <a:noFill/>
              <a:miter lim="800000"/>
              <a:headEnd/>
              <a:tailEnd/>
            </a:ln>
          </p:spPr>
          <p:txBody>
            <a:bodyPr wrap="none" anchor="ctr"/>
            <a:lstStyle/>
            <a:p>
              <a:endParaRPr lang="en-US"/>
            </a:p>
          </p:txBody>
        </p:sp>
        <p:sp>
          <p:nvSpPr>
            <p:cNvPr id="44240" name="Rectangle 208"/>
            <p:cNvSpPr>
              <a:spLocks noChangeArrowheads="1"/>
            </p:cNvSpPr>
            <p:nvPr/>
          </p:nvSpPr>
          <p:spPr bwMode="auto">
            <a:xfrm flipH="1">
              <a:off x="4794" y="1739"/>
              <a:ext cx="2" cy="568"/>
            </a:xfrm>
            <a:prstGeom prst="rect">
              <a:avLst/>
            </a:prstGeom>
            <a:solidFill>
              <a:srgbClr val="C0C0C0"/>
            </a:solidFill>
            <a:ln w="12700">
              <a:noFill/>
              <a:miter lim="800000"/>
              <a:headEnd/>
              <a:tailEnd/>
            </a:ln>
          </p:spPr>
          <p:txBody>
            <a:bodyPr wrap="none" anchor="ctr"/>
            <a:lstStyle/>
            <a:p>
              <a:endParaRPr lang="en-US"/>
            </a:p>
          </p:txBody>
        </p:sp>
        <p:sp>
          <p:nvSpPr>
            <p:cNvPr id="44241" name="Rectangle 209"/>
            <p:cNvSpPr>
              <a:spLocks noChangeArrowheads="1"/>
            </p:cNvSpPr>
            <p:nvPr/>
          </p:nvSpPr>
          <p:spPr bwMode="auto">
            <a:xfrm>
              <a:off x="4797" y="1739"/>
              <a:ext cx="1" cy="568"/>
            </a:xfrm>
            <a:prstGeom prst="rect">
              <a:avLst/>
            </a:prstGeom>
            <a:solidFill>
              <a:srgbClr val="C0C0C0"/>
            </a:solidFill>
            <a:ln w="12700">
              <a:noFill/>
              <a:miter lim="800000"/>
              <a:headEnd/>
              <a:tailEnd/>
            </a:ln>
          </p:spPr>
          <p:txBody>
            <a:bodyPr wrap="none" anchor="ctr"/>
            <a:lstStyle/>
            <a:p>
              <a:endParaRPr lang="en-US"/>
            </a:p>
          </p:txBody>
        </p:sp>
        <p:sp>
          <p:nvSpPr>
            <p:cNvPr id="44242" name="Rectangle 210"/>
            <p:cNvSpPr>
              <a:spLocks noChangeArrowheads="1"/>
            </p:cNvSpPr>
            <p:nvPr/>
          </p:nvSpPr>
          <p:spPr bwMode="auto">
            <a:xfrm flipH="1">
              <a:off x="4798" y="1739"/>
              <a:ext cx="1" cy="568"/>
            </a:xfrm>
            <a:prstGeom prst="rect">
              <a:avLst/>
            </a:prstGeom>
            <a:solidFill>
              <a:srgbClr val="C0C0C0"/>
            </a:solidFill>
            <a:ln w="12700">
              <a:noFill/>
              <a:miter lim="800000"/>
              <a:headEnd/>
              <a:tailEnd/>
            </a:ln>
          </p:spPr>
          <p:txBody>
            <a:bodyPr wrap="none" anchor="ctr"/>
            <a:lstStyle/>
            <a:p>
              <a:endParaRPr lang="en-US"/>
            </a:p>
          </p:txBody>
        </p:sp>
        <p:sp>
          <p:nvSpPr>
            <p:cNvPr id="44243" name="Rectangle 211"/>
            <p:cNvSpPr>
              <a:spLocks noChangeArrowheads="1"/>
            </p:cNvSpPr>
            <p:nvPr/>
          </p:nvSpPr>
          <p:spPr bwMode="auto">
            <a:xfrm flipH="1">
              <a:off x="4799" y="1739"/>
              <a:ext cx="2" cy="568"/>
            </a:xfrm>
            <a:prstGeom prst="rect">
              <a:avLst/>
            </a:prstGeom>
            <a:solidFill>
              <a:srgbClr val="C0C0C0"/>
            </a:solidFill>
            <a:ln w="12700">
              <a:noFill/>
              <a:miter lim="800000"/>
              <a:headEnd/>
              <a:tailEnd/>
            </a:ln>
          </p:spPr>
          <p:txBody>
            <a:bodyPr wrap="none" anchor="ctr"/>
            <a:lstStyle/>
            <a:p>
              <a:endParaRPr lang="en-US"/>
            </a:p>
          </p:txBody>
        </p:sp>
        <p:sp>
          <p:nvSpPr>
            <p:cNvPr id="44244" name="Rectangle 212"/>
            <p:cNvSpPr>
              <a:spLocks noChangeArrowheads="1"/>
            </p:cNvSpPr>
            <p:nvPr/>
          </p:nvSpPr>
          <p:spPr bwMode="auto">
            <a:xfrm flipH="1">
              <a:off x="4800" y="1739"/>
              <a:ext cx="1" cy="568"/>
            </a:xfrm>
            <a:prstGeom prst="rect">
              <a:avLst/>
            </a:prstGeom>
            <a:solidFill>
              <a:srgbClr val="C0C0C0"/>
            </a:solidFill>
            <a:ln w="12700">
              <a:noFill/>
              <a:miter lim="800000"/>
              <a:headEnd/>
              <a:tailEnd/>
            </a:ln>
          </p:spPr>
          <p:txBody>
            <a:bodyPr wrap="none" anchor="ctr"/>
            <a:lstStyle/>
            <a:p>
              <a:endParaRPr lang="en-US"/>
            </a:p>
          </p:txBody>
        </p:sp>
        <p:sp>
          <p:nvSpPr>
            <p:cNvPr id="44245" name="Rectangle 213"/>
            <p:cNvSpPr>
              <a:spLocks noChangeArrowheads="1"/>
            </p:cNvSpPr>
            <p:nvPr/>
          </p:nvSpPr>
          <p:spPr bwMode="auto">
            <a:xfrm flipH="1">
              <a:off x="4801" y="1739"/>
              <a:ext cx="2" cy="568"/>
            </a:xfrm>
            <a:prstGeom prst="rect">
              <a:avLst/>
            </a:prstGeom>
            <a:solidFill>
              <a:srgbClr val="C0C0C0"/>
            </a:solidFill>
            <a:ln w="12700">
              <a:noFill/>
              <a:miter lim="800000"/>
              <a:headEnd/>
              <a:tailEnd/>
            </a:ln>
          </p:spPr>
          <p:txBody>
            <a:bodyPr wrap="none" anchor="ctr"/>
            <a:lstStyle/>
            <a:p>
              <a:endParaRPr lang="en-US"/>
            </a:p>
          </p:txBody>
        </p:sp>
        <p:sp>
          <p:nvSpPr>
            <p:cNvPr id="44246" name="Rectangle 214"/>
            <p:cNvSpPr>
              <a:spLocks noChangeArrowheads="1"/>
            </p:cNvSpPr>
            <p:nvPr/>
          </p:nvSpPr>
          <p:spPr bwMode="auto">
            <a:xfrm flipH="1">
              <a:off x="4803" y="1739"/>
              <a:ext cx="1" cy="568"/>
            </a:xfrm>
            <a:prstGeom prst="rect">
              <a:avLst/>
            </a:prstGeom>
            <a:solidFill>
              <a:srgbClr val="C0C0C0"/>
            </a:solidFill>
            <a:ln w="12700">
              <a:noFill/>
              <a:miter lim="800000"/>
              <a:headEnd/>
              <a:tailEnd/>
            </a:ln>
          </p:spPr>
          <p:txBody>
            <a:bodyPr wrap="none" anchor="ctr"/>
            <a:lstStyle/>
            <a:p>
              <a:endParaRPr lang="en-US"/>
            </a:p>
          </p:txBody>
        </p:sp>
        <p:sp>
          <p:nvSpPr>
            <p:cNvPr id="44247" name="Rectangle 215"/>
            <p:cNvSpPr>
              <a:spLocks noChangeArrowheads="1"/>
            </p:cNvSpPr>
            <p:nvPr/>
          </p:nvSpPr>
          <p:spPr bwMode="auto">
            <a:xfrm flipH="1">
              <a:off x="4805" y="1739"/>
              <a:ext cx="1" cy="568"/>
            </a:xfrm>
            <a:prstGeom prst="rect">
              <a:avLst/>
            </a:prstGeom>
            <a:solidFill>
              <a:srgbClr val="C0C0C0"/>
            </a:solidFill>
            <a:ln w="12700">
              <a:noFill/>
              <a:miter lim="800000"/>
              <a:headEnd/>
              <a:tailEnd/>
            </a:ln>
          </p:spPr>
          <p:txBody>
            <a:bodyPr wrap="none" anchor="ctr"/>
            <a:lstStyle/>
            <a:p>
              <a:endParaRPr lang="en-US"/>
            </a:p>
          </p:txBody>
        </p:sp>
        <p:sp>
          <p:nvSpPr>
            <p:cNvPr id="44248" name="Rectangle 216"/>
            <p:cNvSpPr>
              <a:spLocks noChangeArrowheads="1"/>
            </p:cNvSpPr>
            <p:nvPr/>
          </p:nvSpPr>
          <p:spPr bwMode="auto">
            <a:xfrm flipH="1">
              <a:off x="4806" y="1739"/>
              <a:ext cx="2" cy="568"/>
            </a:xfrm>
            <a:prstGeom prst="rect">
              <a:avLst/>
            </a:prstGeom>
            <a:solidFill>
              <a:srgbClr val="D0D0D0"/>
            </a:solidFill>
            <a:ln w="12700">
              <a:noFill/>
              <a:miter lim="800000"/>
              <a:headEnd/>
              <a:tailEnd/>
            </a:ln>
          </p:spPr>
          <p:txBody>
            <a:bodyPr wrap="none" anchor="ctr"/>
            <a:lstStyle/>
            <a:p>
              <a:endParaRPr lang="en-US"/>
            </a:p>
          </p:txBody>
        </p:sp>
        <p:sp>
          <p:nvSpPr>
            <p:cNvPr id="44249" name="Rectangle 217"/>
            <p:cNvSpPr>
              <a:spLocks noChangeArrowheads="1"/>
            </p:cNvSpPr>
            <p:nvPr/>
          </p:nvSpPr>
          <p:spPr bwMode="auto">
            <a:xfrm flipH="1">
              <a:off x="4808" y="1739"/>
              <a:ext cx="1" cy="568"/>
            </a:xfrm>
            <a:prstGeom prst="rect">
              <a:avLst/>
            </a:prstGeom>
            <a:solidFill>
              <a:srgbClr val="D0D0D0"/>
            </a:solidFill>
            <a:ln w="12700">
              <a:noFill/>
              <a:miter lim="800000"/>
              <a:headEnd/>
              <a:tailEnd/>
            </a:ln>
          </p:spPr>
          <p:txBody>
            <a:bodyPr wrap="none" anchor="ctr"/>
            <a:lstStyle/>
            <a:p>
              <a:endParaRPr lang="en-US"/>
            </a:p>
          </p:txBody>
        </p:sp>
        <p:sp>
          <p:nvSpPr>
            <p:cNvPr id="44250" name="Rectangle 218"/>
            <p:cNvSpPr>
              <a:spLocks noChangeArrowheads="1"/>
            </p:cNvSpPr>
            <p:nvPr/>
          </p:nvSpPr>
          <p:spPr bwMode="auto">
            <a:xfrm flipH="1">
              <a:off x="4809" y="1739"/>
              <a:ext cx="2" cy="568"/>
            </a:xfrm>
            <a:prstGeom prst="rect">
              <a:avLst/>
            </a:prstGeom>
            <a:solidFill>
              <a:srgbClr val="D0D0D0"/>
            </a:solidFill>
            <a:ln w="12700">
              <a:noFill/>
              <a:miter lim="800000"/>
              <a:headEnd/>
              <a:tailEnd/>
            </a:ln>
          </p:spPr>
          <p:txBody>
            <a:bodyPr wrap="none" anchor="ctr"/>
            <a:lstStyle/>
            <a:p>
              <a:endParaRPr lang="en-US"/>
            </a:p>
          </p:txBody>
        </p:sp>
        <p:sp>
          <p:nvSpPr>
            <p:cNvPr id="44251" name="Rectangle 219"/>
            <p:cNvSpPr>
              <a:spLocks noChangeArrowheads="1"/>
            </p:cNvSpPr>
            <p:nvPr/>
          </p:nvSpPr>
          <p:spPr bwMode="auto">
            <a:xfrm flipH="1">
              <a:off x="4810" y="1739"/>
              <a:ext cx="1" cy="568"/>
            </a:xfrm>
            <a:prstGeom prst="rect">
              <a:avLst/>
            </a:prstGeom>
            <a:solidFill>
              <a:srgbClr val="D0D0D0"/>
            </a:solidFill>
            <a:ln w="12700">
              <a:noFill/>
              <a:miter lim="800000"/>
              <a:headEnd/>
              <a:tailEnd/>
            </a:ln>
          </p:spPr>
          <p:txBody>
            <a:bodyPr wrap="none" anchor="ctr"/>
            <a:lstStyle/>
            <a:p>
              <a:endParaRPr lang="en-US"/>
            </a:p>
          </p:txBody>
        </p:sp>
        <p:sp>
          <p:nvSpPr>
            <p:cNvPr id="44252" name="Rectangle 220"/>
            <p:cNvSpPr>
              <a:spLocks noChangeArrowheads="1"/>
            </p:cNvSpPr>
            <p:nvPr/>
          </p:nvSpPr>
          <p:spPr bwMode="auto">
            <a:xfrm flipH="1">
              <a:off x="4812" y="1739"/>
              <a:ext cx="1" cy="568"/>
            </a:xfrm>
            <a:prstGeom prst="rect">
              <a:avLst/>
            </a:prstGeom>
            <a:solidFill>
              <a:srgbClr val="E0E0E0"/>
            </a:solidFill>
            <a:ln w="12700">
              <a:noFill/>
              <a:miter lim="800000"/>
              <a:headEnd/>
              <a:tailEnd/>
            </a:ln>
          </p:spPr>
          <p:txBody>
            <a:bodyPr wrap="none" anchor="ctr"/>
            <a:lstStyle/>
            <a:p>
              <a:endParaRPr lang="en-US"/>
            </a:p>
          </p:txBody>
        </p:sp>
        <p:sp>
          <p:nvSpPr>
            <p:cNvPr id="44253" name="Rectangle 221"/>
            <p:cNvSpPr>
              <a:spLocks noChangeArrowheads="1"/>
            </p:cNvSpPr>
            <p:nvPr/>
          </p:nvSpPr>
          <p:spPr bwMode="auto">
            <a:xfrm flipH="1">
              <a:off x="4813" y="1739"/>
              <a:ext cx="2" cy="568"/>
            </a:xfrm>
            <a:prstGeom prst="rect">
              <a:avLst/>
            </a:prstGeom>
            <a:solidFill>
              <a:srgbClr val="E0E0E0"/>
            </a:solidFill>
            <a:ln w="12700">
              <a:noFill/>
              <a:miter lim="800000"/>
              <a:headEnd/>
              <a:tailEnd/>
            </a:ln>
          </p:spPr>
          <p:txBody>
            <a:bodyPr wrap="none" anchor="ctr"/>
            <a:lstStyle/>
            <a:p>
              <a:endParaRPr lang="en-US"/>
            </a:p>
          </p:txBody>
        </p:sp>
        <p:sp>
          <p:nvSpPr>
            <p:cNvPr id="44254" name="Rectangle 222"/>
            <p:cNvSpPr>
              <a:spLocks noChangeArrowheads="1"/>
            </p:cNvSpPr>
            <p:nvPr/>
          </p:nvSpPr>
          <p:spPr bwMode="auto">
            <a:xfrm flipH="1">
              <a:off x="4815" y="1739"/>
              <a:ext cx="1" cy="568"/>
            </a:xfrm>
            <a:prstGeom prst="rect">
              <a:avLst/>
            </a:prstGeom>
            <a:solidFill>
              <a:srgbClr val="E0E0E0"/>
            </a:solidFill>
            <a:ln w="12700">
              <a:noFill/>
              <a:miter lim="800000"/>
              <a:headEnd/>
              <a:tailEnd/>
            </a:ln>
          </p:spPr>
          <p:txBody>
            <a:bodyPr wrap="none" anchor="ctr"/>
            <a:lstStyle/>
            <a:p>
              <a:endParaRPr lang="en-US"/>
            </a:p>
          </p:txBody>
        </p:sp>
        <p:sp>
          <p:nvSpPr>
            <p:cNvPr id="44255" name="Rectangle 223"/>
            <p:cNvSpPr>
              <a:spLocks noChangeArrowheads="1"/>
            </p:cNvSpPr>
            <p:nvPr/>
          </p:nvSpPr>
          <p:spPr bwMode="auto">
            <a:xfrm flipH="1">
              <a:off x="4816" y="1739"/>
              <a:ext cx="2" cy="568"/>
            </a:xfrm>
            <a:prstGeom prst="rect">
              <a:avLst/>
            </a:prstGeom>
            <a:solidFill>
              <a:srgbClr val="E0E0E0"/>
            </a:solidFill>
            <a:ln w="12700">
              <a:noFill/>
              <a:miter lim="800000"/>
              <a:headEnd/>
              <a:tailEnd/>
            </a:ln>
          </p:spPr>
          <p:txBody>
            <a:bodyPr wrap="none" anchor="ctr"/>
            <a:lstStyle/>
            <a:p>
              <a:endParaRPr lang="en-US"/>
            </a:p>
          </p:txBody>
        </p:sp>
        <p:sp>
          <p:nvSpPr>
            <p:cNvPr id="44256" name="Rectangle 224"/>
            <p:cNvSpPr>
              <a:spLocks noChangeArrowheads="1"/>
            </p:cNvSpPr>
            <p:nvPr/>
          </p:nvSpPr>
          <p:spPr bwMode="auto">
            <a:xfrm flipH="1">
              <a:off x="4818" y="1739"/>
              <a:ext cx="1" cy="568"/>
            </a:xfrm>
            <a:prstGeom prst="rect">
              <a:avLst/>
            </a:prstGeom>
            <a:solidFill>
              <a:srgbClr val="E0E0E0"/>
            </a:solidFill>
            <a:ln w="12700">
              <a:noFill/>
              <a:miter lim="800000"/>
              <a:headEnd/>
              <a:tailEnd/>
            </a:ln>
          </p:spPr>
          <p:txBody>
            <a:bodyPr wrap="none" anchor="ctr"/>
            <a:lstStyle/>
            <a:p>
              <a:endParaRPr lang="en-US"/>
            </a:p>
          </p:txBody>
        </p:sp>
        <p:sp>
          <p:nvSpPr>
            <p:cNvPr id="44257" name="Rectangle 225"/>
            <p:cNvSpPr>
              <a:spLocks noChangeArrowheads="1"/>
            </p:cNvSpPr>
            <p:nvPr/>
          </p:nvSpPr>
          <p:spPr bwMode="auto">
            <a:xfrm flipH="1">
              <a:off x="4819" y="1739"/>
              <a:ext cx="1" cy="568"/>
            </a:xfrm>
            <a:prstGeom prst="rect">
              <a:avLst/>
            </a:prstGeom>
            <a:solidFill>
              <a:srgbClr val="E0E0E0"/>
            </a:solidFill>
            <a:ln w="12700">
              <a:noFill/>
              <a:miter lim="800000"/>
              <a:headEnd/>
              <a:tailEnd/>
            </a:ln>
          </p:spPr>
          <p:txBody>
            <a:bodyPr wrap="none" anchor="ctr"/>
            <a:lstStyle/>
            <a:p>
              <a:endParaRPr lang="en-US"/>
            </a:p>
          </p:txBody>
        </p:sp>
        <p:sp>
          <p:nvSpPr>
            <p:cNvPr id="44258" name="Rectangle 226"/>
            <p:cNvSpPr>
              <a:spLocks noChangeArrowheads="1"/>
            </p:cNvSpPr>
            <p:nvPr/>
          </p:nvSpPr>
          <p:spPr bwMode="auto">
            <a:xfrm flipH="1">
              <a:off x="4820" y="1739"/>
              <a:ext cx="1" cy="568"/>
            </a:xfrm>
            <a:prstGeom prst="rect">
              <a:avLst/>
            </a:prstGeom>
            <a:solidFill>
              <a:srgbClr val="E0E0E0"/>
            </a:solidFill>
            <a:ln w="12700">
              <a:noFill/>
              <a:miter lim="800000"/>
              <a:headEnd/>
              <a:tailEnd/>
            </a:ln>
          </p:spPr>
          <p:txBody>
            <a:bodyPr wrap="none" anchor="ctr"/>
            <a:lstStyle/>
            <a:p>
              <a:endParaRPr lang="en-US"/>
            </a:p>
          </p:txBody>
        </p:sp>
        <p:sp>
          <p:nvSpPr>
            <p:cNvPr id="44259" name="Rectangle 227"/>
            <p:cNvSpPr>
              <a:spLocks noChangeArrowheads="1"/>
            </p:cNvSpPr>
            <p:nvPr/>
          </p:nvSpPr>
          <p:spPr bwMode="auto">
            <a:xfrm flipH="1">
              <a:off x="4822" y="1739"/>
              <a:ext cx="1" cy="568"/>
            </a:xfrm>
            <a:prstGeom prst="rect">
              <a:avLst/>
            </a:prstGeom>
            <a:solidFill>
              <a:srgbClr val="E0E0E0"/>
            </a:solidFill>
            <a:ln w="12700">
              <a:noFill/>
              <a:miter lim="800000"/>
              <a:headEnd/>
              <a:tailEnd/>
            </a:ln>
          </p:spPr>
          <p:txBody>
            <a:bodyPr wrap="none" anchor="ctr"/>
            <a:lstStyle/>
            <a:p>
              <a:endParaRPr lang="en-US"/>
            </a:p>
          </p:txBody>
        </p:sp>
        <p:sp>
          <p:nvSpPr>
            <p:cNvPr id="44260" name="Rectangle 228"/>
            <p:cNvSpPr>
              <a:spLocks noChangeArrowheads="1"/>
            </p:cNvSpPr>
            <p:nvPr/>
          </p:nvSpPr>
          <p:spPr bwMode="auto">
            <a:xfrm flipH="1">
              <a:off x="4823" y="1739"/>
              <a:ext cx="2" cy="568"/>
            </a:xfrm>
            <a:prstGeom prst="rect">
              <a:avLst/>
            </a:prstGeom>
            <a:solidFill>
              <a:srgbClr val="F0F0F0"/>
            </a:solidFill>
            <a:ln w="12700">
              <a:noFill/>
              <a:miter lim="800000"/>
              <a:headEnd/>
              <a:tailEnd/>
            </a:ln>
          </p:spPr>
          <p:txBody>
            <a:bodyPr wrap="none" anchor="ctr"/>
            <a:lstStyle/>
            <a:p>
              <a:endParaRPr lang="en-US"/>
            </a:p>
          </p:txBody>
        </p:sp>
        <p:sp>
          <p:nvSpPr>
            <p:cNvPr id="44261" name="Rectangle 229"/>
            <p:cNvSpPr>
              <a:spLocks noChangeArrowheads="1"/>
            </p:cNvSpPr>
            <p:nvPr/>
          </p:nvSpPr>
          <p:spPr bwMode="auto">
            <a:xfrm flipH="1">
              <a:off x="4825" y="1739"/>
              <a:ext cx="1" cy="568"/>
            </a:xfrm>
            <a:prstGeom prst="rect">
              <a:avLst/>
            </a:prstGeom>
            <a:solidFill>
              <a:srgbClr val="F0F0F0"/>
            </a:solidFill>
            <a:ln w="12700">
              <a:noFill/>
              <a:miter lim="800000"/>
              <a:headEnd/>
              <a:tailEnd/>
            </a:ln>
          </p:spPr>
          <p:txBody>
            <a:bodyPr wrap="none" anchor="ctr"/>
            <a:lstStyle/>
            <a:p>
              <a:endParaRPr lang="en-US"/>
            </a:p>
          </p:txBody>
        </p:sp>
        <p:sp>
          <p:nvSpPr>
            <p:cNvPr id="44262" name="Rectangle 230"/>
            <p:cNvSpPr>
              <a:spLocks noChangeArrowheads="1"/>
            </p:cNvSpPr>
            <p:nvPr/>
          </p:nvSpPr>
          <p:spPr bwMode="auto">
            <a:xfrm flipH="1">
              <a:off x="4826" y="1739"/>
              <a:ext cx="1" cy="568"/>
            </a:xfrm>
            <a:prstGeom prst="rect">
              <a:avLst/>
            </a:prstGeom>
            <a:solidFill>
              <a:srgbClr val="F0F0F0"/>
            </a:solidFill>
            <a:ln w="12700">
              <a:noFill/>
              <a:miter lim="800000"/>
              <a:headEnd/>
              <a:tailEnd/>
            </a:ln>
          </p:spPr>
          <p:txBody>
            <a:bodyPr wrap="none" anchor="ctr"/>
            <a:lstStyle/>
            <a:p>
              <a:endParaRPr lang="en-US"/>
            </a:p>
          </p:txBody>
        </p:sp>
        <p:sp>
          <p:nvSpPr>
            <p:cNvPr id="44263" name="Rectangle 231"/>
            <p:cNvSpPr>
              <a:spLocks noChangeArrowheads="1"/>
            </p:cNvSpPr>
            <p:nvPr/>
          </p:nvSpPr>
          <p:spPr bwMode="auto">
            <a:xfrm flipH="1">
              <a:off x="4828" y="1739"/>
              <a:ext cx="1" cy="568"/>
            </a:xfrm>
            <a:prstGeom prst="rect">
              <a:avLst/>
            </a:prstGeom>
            <a:solidFill>
              <a:srgbClr val="F0F0F0"/>
            </a:solidFill>
            <a:ln w="12700">
              <a:noFill/>
              <a:miter lim="800000"/>
              <a:headEnd/>
              <a:tailEnd/>
            </a:ln>
          </p:spPr>
          <p:txBody>
            <a:bodyPr wrap="none" anchor="ctr"/>
            <a:lstStyle/>
            <a:p>
              <a:endParaRPr lang="en-US"/>
            </a:p>
          </p:txBody>
        </p:sp>
        <p:sp>
          <p:nvSpPr>
            <p:cNvPr id="44264" name="Rectangle 232"/>
            <p:cNvSpPr>
              <a:spLocks noChangeArrowheads="1"/>
            </p:cNvSpPr>
            <p:nvPr/>
          </p:nvSpPr>
          <p:spPr bwMode="auto">
            <a:xfrm flipH="1">
              <a:off x="4829" y="1739"/>
              <a:ext cx="1" cy="568"/>
            </a:xfrm>
            <a:prstGeom prst="rect">
              <a:avLst/>
            </a:prstGeom>
            <a:solidFill>
              <a:srgbClr val="F0F0F0"/>
            </a:solidFill>
            <a:ln w="12700">
              <a:noFill/>
              <a:miter lim="800000"/>
              <a:headEnd/>
              <a:tailEnd/>
            </a:ln>
          </p:spPr>
          <p:txBody>
            <a:bodyPr wrap="none" anchor="ctr"/>
            <a:lstStyle/>
            <a:p>
              <a:endParaRPr lang="en-US"/>
            </a:p>
          </p:txBody>
        </p:sp>
        <p:sp>
          <p:nvSpPr>
            <p:cNvPr id="44265" name="Rectangle 233"/>
            <p:cNvSpPr>
              <a:spLocks noChangeArrowheads="1"/>
            </p:cNvSpPr>
            <p:nvPr/>
          </p:nvSpPr>
          <p:spPr bwMode="auto">
            <a:xfrm flipH="1">
              <a:off x="4830" y="1739"/>
              <a:ext cx="2" cy="568"/>
            </a:xfrm>
            <a:prstGeom prst="rect">
              <a:avLst/>
            </a:prstGeom>
            <a:solidFill>
              <a:srgbClr val="F0F0F0"/>
            </a:solidFill>
            <a:ln w="12700">
              <a:noFill/>
              <a:miter lim="800000"/>
              <a:headEnd/>
              <a:tailEnd/>
            </a:ln>
          </p:spPr>
          <p:txBody>
            <a:bodyPr wrap="none" anchor="ctr"/>
            <a:lstStyle/>
            <a:p>
              <a:endParaRPr lang="en-US"/>
            </a:p>
          </p:txBody>
        </p:sp>
        <p:sp>
          <p:nvSpPr>
            <p:cNvPr id="44266" name="Rectangle 234"/>
            <p:cNvSpPr>
              <a:spLocks noChangeArrowheads="1"/>
            </p:cNvSpPr>
            <p:nvPr/>
          </p:nvSpPr>
          <p:spPr bwMode="auto">
            <a:xfrm flipH="1">
              <a:off x="4832" y="1739"/>
              <a:ext cx="1" cy="568"/>
            </a:xfrm>
            <a:prstGeom prst="rect">
              <a:avLst/>
            </a:prstGeom>
            <a:solidFill>
              <a:srgbClr val="F0F0F0"/>
            </a:solidFill>
            <a:ln w="12700">
              <a:noFill/>
              <a:miter lim="800000"/>
              <a:headEnd/>
              <a:tailEnd/>
            </a:ln>
          </p:spPr>
          <p:txBody>
            <a:bodyPr wrap="none" anchor="ctr"/>
            <a:lstStyle/>
            <a:p>
              <a:endParaRPr lang="en-US"/>
            </a:p>
          </p:txBody>
        </p:sp>
        <p:sp>
          <p:nvSpPr>
            <p:cNvPr id="44267" name="Rectangle 235"/>
            <p:cNvSpPr>
              <a:spLocks noChangeArrowheads="1"/>
            </p:cNvSpPr>
            <p:nvPr/>
          </p:nvSpPr>
          <p:spPr bwMode="auto">
            <a:xfrm flipH="1">
              <a:off x="4833" y="1739"/>
              <a:ext cx="1" cy="568"/>
            </a:xfrm>
            <a:prstGeom prst="rect">
              <a:avLst/>
            </a:prstGeom>
            <a:solidFill>
              <a:srgbClr val="F0F0F0"/>
            </a:solidFill>
            <a:ln w="12700">
              <a:noFill/>
              <a:miter lim="800000"/>
              <a:headEnd/>
              <a:tailEnd/>
            </a:ln>
          </p:spPr>
          <p:txBody>
            <a:bodyPr wrap="none" anchor="ctr"/>
            <a:lstStyle/>
            <a:p>
              <a:endParaRPr lang="en-US"/>
            </a:p>
          </p:txBody>
        </p:sp>
        <p:sp>
          <p:nvSpPr>
            <p:cNvPr id="44268" name="Rectangle 236"/>
            <p:cNvSpPr>
              <a:spLocks noChangeArrowheads="1"/>
            </p:cNvSpPr>
            <p:nvPr/>
          </p:nvSpPr>
          <p:spPr bwMode="auto">
            <a:xfrm flipH="1">
              <a:off x="4834" y="1739"/>
              <a:ext cx="2" cy="568"/>
            </a:xfrm>
            <a:prstGeom prst="rect">
              <a:avLst/>
            </a:prstGeom>
            <a:solidFill>
              <a:srgbClr val="FFFFFF"/>
            </a:solidFill>
            <a:ln w="12700">
              <a:noFill/>
              <a:miter lim="800000"/>
              <a:headEnd/>
              <a:tailEnd/>
            </a:ln>
          </p:spPr>
          <p:txBody>
            <a:bodyPr wrap="none" anchor="ctr"/>
            <a:lstStyle/>
            <a:p>
              <a:endParaRPr lang="en-US"/>
            </a:p>
          </p:txBody>
        </p:sp>
        <p:sp>
          <p:nvSpPr>
            <p:cNvPr id="44269" name="Rectangle 237"/>
            <p:cNvSpPr>
              <a:spLocks noChangeArrowheads="1"/>
            </p:cNvSpPr>
            <p:nvPr/>
          </p:nvSpPr>
          <p:spPr bwMode="auto">
            <a:xfrm flipH="1">
              <a:off x="4836" y="1739"/>
              <a:ext cx="1" cy="568"/>
            </a:xfrm>
            <a:prstGeom prst="rect">
              <a:avLst/>
            </a:prstGeom>
            <a:solidFill>
              <a:srgbClr val="FFFFFF"/>
            </a:solidFill>
            <a:ln w="12700">
              <a:noFill/>
              <a:miter lim="800000"/>
              <a:headEnd/>
              <a:tailEnd/>
            </a:ln>
          </p:spPr>
          <p:txBody>
            <a:bodyPr wrap="none" anchor="ctr"/>
            <a:lstStyle/>
            <a:p>
              <a:endParaRPr lang="en-US"/>
            </a:p>
          </p:txBody>
        </p:sp>
        <p:sp>
          <p:nvSpPr>
            <p:cNvPr id="44270" name="Rectangle 238"/>
            <p:cNvSpPr>
              <a:spLocks noChangeArrowheads="1"/>
            </p:cNvSpPr>
            <p:nvPr/>
          </p:nvSpPr>
          <p:spPr bwMode="auto">
            <a:xfrm flipH="1">
              <a:off x="4837" y="1739"/>
              <a:ext cx="2" cy="568"/>
            </a:xfrm>
            <a:prstGeom prst="rect">
              <a:avLst/>
            </a:prstGeom>
            <a:solidFill>
              <a:srgbClr val="FFFFFF"/>
            </a:solidFill>
            <a:ln w="12700">
              <a:noFill/>
              <a:miter lim="800000"/>
              <a:headEnd/>
              <a:tailEnd/>
            </a:ln>
          </p:spPr>
          <p:txBody>
            <a:bodyPr wrap="none" anchor="ctr"/>
            <a:lstStyle/>
            <a:p>
              <a:endParaRPr lang="en-US"/>
            </a:p>
          </p:txBody>
        </p:sp>
        <p:sp>
          <p:nvSpPr>
            <p:cNvPr id="44271" name="Rectangle 239"/>
            <p:cNvSpPr>
              <a:spLocks noChangeArrowheads="1"/>
            </p:cNvSpPr>
            <p:nvPr/>
          </p:nvSpPr>
          <p:spPr bwMode="auto">
            <a:xfrm flipH="1">
              <a:off x="4839" y="1739"/>
              <a:ext cx="1" cy="568"/>
            </a:xfrm>
            <a:prstGeom prst="rect">
              <a:avLst/>
            </a:prstGeom>
            <a:solidFill>
              <a:srgbClr val="FFFFFF"/>
            </a:solidFill>
            <a:ln w="12700">
              <a:noFill/>
              <a:miter lim="800000"/>
              <a:headEnd/>
              <a:tailEnd/>
            </a:ln>
          </p:spPr>
          <p:txBody>
            <a:bodyPr wrap="none" anchor="ctr"/>
            <a:lstStyle/>
            <a:p>
              <a:endParaRPr lang="en-US"/>
            </a:p>
          </p:txBody>
        </p:sp>
        <p:sp>
          <p:nvSpPr>
            <p:cNvPr id="44272" name="Rectangle 240"/>
            <p:cNvSpPr>
              <a:spLocks noChangeArrowheads="1"/>
            </p:cNvSpPr>
            <p:nvPr/>
          </p:nvSpPr>
          <p:spPr bwMode="auto">
            <a:xfrm flipH="1">
              <a:off x="4840" y="1739"/>
              <a:ext cx="1" cy="568"/>
            </a:xfrm>
            <a:prstGeom prst="rect">
              <a:avLst/>
            </a:prstGeom>
            <a:solidFill>
              <a:srgbClr val="FFFFFF"/>
            </a:solidFill>
            <a:ln w="12700">
              <a:noFill/>
              <a:miter lim="800000"/>
              <a:headEnd/>
              <a:tailEnd/>
            </a:ln>
          </p:spPr>
          <p:txBody>
            <a:bodyPr wrap="none" anchor="ctr"/>
            <a:lstStyle/>
            <a:p>
              <a:endParaRPr lang="en-US"/>
            </a:p>
          </p:txBody>
        </p:sp>
        <p:sp>
          <p:nvSpPr>
            <p:cNvPr id="44273" name="Rectangle 241"/>
            <p:cNvSpPr>
              <a:spLocks noChangeArrowheads="1"/>
            </p:cNvSpPr>
            <p:nvPr/>
          </p:nvSpPr>
          <p:spPr bwMode="auto">
            <a:xfrm flipH="1">
              <a:off x="4841" y="1739"/>
              <a:ext cx="2" cy="568"/>
            </a:xfrm>
            <a:prstGeom prst="rect">
              <a:avLst/>
            </a:prstGeom>
            <a:solidFill>
              <a:srgbClr val="FFFFFF"/>
            </a:solidFill>
            <a:ln w="12700">
              <a:noFill/>
              <a:miter lim="800000"/>
              <a:headEnd/>
              <a:tailEnd/>
            </a:ln>
          </p:spPr>
          <p:txBody>
            <a:bodyPr wrap="none" anchor="ctr"/>
            <a:lstStyle/>
            <a:p>
              <a:endParaRPr lang="en-US"/>
            </a:p>
          </p:txBody>
        </p:sp>
        <p:sp>
          <p:nvSpPr>
            <p:cNvPr id="44274" name="Rectangle 242"/>
            <p:cNvSpPr>
              <a:spLocks noChangeArrowheads="1"/>
            </p:cNvSpPr>
            <p:nvPr/>
          </p:nvSpPr>
          <p:spPr bwMode="auto">
            <a:xfrm flipH="1">
              <a:off x="4843" y="1739"/>
              <a:ext cx="1" cy="568"/>
            </a:xfrm>
            <a:prstGeom prst="rect">
              <a:avLst/>
            </a:prstGeom>
            <a:solidFill>
              <a:srgbClr val="FFFFFF"/>
            </a:solidFill>
            <a:ln w="12700">
              <a:noFill/>
              <a:miter lim="800000"/>
              <a:headEnd/>
              <a:tailEnd/>
            </a:ln>
          </p:spPr>
          <p:txBody>
            <a:bodyPr wrap="none" anchor="ctr"/>
            <a:lstStyle/>
            <a:p>
              <a:endParaRPr lang="en-US"/>
            </a:p>
          </p:txBody>
        </p:sp>
        <p:sp>
          <p:nvSpPr>
            <p:cNvPr id="44275" name="Rectangle 243"/>
            <p:cNvSpPr>
              <a:spLocks noChangeArrowheads="1"/>
            </p:cNvSpPr>
            <p:nvPr/>
          </p:nvSpPr>
          <p:spPr bwMode="auto">
            <a:xfrm flipH="1">
              <a:off x="4844" y="1739"/>
              <a:ext cx="2" cy="568"/>
            </a:xfrm>
            <a:prstGeom prst="rect">
              <a:avLst/>
            </a:prstGeom>
            <a:solidFill>
              <a:srgbClr val="F0F0F0"/>
            </a:solidFill>
            <a:ln w="12700">
              <a:noFill/>
              <a:miter lim="800000"/>
              <a:headEnd/>
              <a:tailEnd/>
            </a:ln>
          </p:spPr>
          <p:txBody>
            <a:bodyPr wrap="none" anchor="ctr"/>
            <a:lstStyle/>
            <a:p>
              <a:endParaRPr lang="en-US"/>
            </a:p>
          </p:txBody>
        </p:sp>
        <p:sp>
          <p:nvSpPr>
            <p:cNvPr id="44276" name="Rectangle 244"/>
            <p:cNvSpPr>
              <a:spLocks noChangeArrowheads="1"/>
            </p:cNvSpPr>
            <p:nvPr/>
          </p:nvSpPr>
          <p:spPr bwMode="auto">
            <a:xfrm flipH="1">
              <a:off x="4846" y="1739"/>
              <a:ext cx="1" cy="568"/>
            </a:xfrm>
            <a:prstGeom prst="rect">
              <a:avLst/>
            </a:prstGeom>
            <a:solidFill>
              <a:srgbClr val="F0F0F0"/>
            </a:solidFill>
            <a:ln w="12700">
              <a:noFill/>
              <a:miter lim="800000"/>
              <a:headEnd/>
              <a:tailEnd/>
            </a:ln>
          </p:spPr>
          <p:txBody>
            <a:bodyPr wrap="none" anchor="ctr"/>
            <a:lstStyle/>
            <a:p>
              <a:endParaRPr lang="en-US"/>
            </a:p>
          </p:txBody>
        </p:sp>
        <p:sp>
          <p:nvSpPr>
            <p:cNvPr id="44277" name="Rectangle 245"/>
            <p:cNvSpPr>
              <a:spLocks noChangeArrowheads="1"/>
            </p:cNvSpPr>
            <p:nvPr/>
          </p:nvSpPr>
          <p:spPr bwMode="auto">
            <a:xfrm flipH="1">
              <a:off x="4847" y="1739"/>
              <a:ext cx="1" cy="568"/>
            </a:xfrm>
            <a:prstGeom prst="rect">
              <a:avLst/>
            </a:prstGeom>
            <a:solidFill>
              <a:srgbClr val="F0F0F0"/>
            </a:solidFill>
            <a:ln w="12700">
              <a:noFill/>
              <a:miter lim="800000"/>
              <a:headEnd/>
              <a:tailEnd/>
            </a:ln>
          </p:spPr>
          <p:txBody>
            <a:bodyPr wrap="none" anchor="ctr"/>
            <a:lstStyle/>
            <a:p>
              <a:endParaRPr lang="en-US"/>
            </a:p>
          </p:txBody>
        </p:sp>
        <p:sp>
          <p:nvSpPr>
            <p:cNvPr id="44278" name="Rectangle 246"/>
            <p:cNvSpPr>
              <a:spLocks noChangeArrowheads="1"/>
            </p:cNvSpPr>
            <p:nvPr/>
          </p:nvSpPr>
          <p:spPr bwMode="auto">
            <a:xfrm flipH="1">
              <a:off x="4848" y="1739"/>
              <a:ext cx="2" cy="568"/>
            </a:xfrm>
            <a:prstGeom prst="rect">
              <a:avLst/>
            </a:prstGeom>
            <a:solidFill>
              <a:srgbClr val="F0F0F0"/>
            </a:solidFill>
            <a:ln w="12700">
              <a:noFill/>
              <a:miter lim="800000"/>
              <a:headEnd/>
              <a:tailEnd/>
            </a:ln>
          </p:spPr>
          <p:txBody>
            <a:bodyPr wrap="none" anchor="ctr"/>
            <a:lstStyle/>
            <a:p>
              <a:endParaRPr lang="en-US"/>
            </a:p>
          </p:txBody>
        </p:sp>
        <p:sp>
          <p:nvSpPr>
            <p:cNvPr id="44279" name="Rectangle 247"/>
            <p:cNvSpPr>
              <a:spLocks noChangeArrowheads="1"/>
            </p:cNvSpPr>
            <p:nvPr/>
          </p:nvSpPr>
          <p:spPr bwMode="auto">
            <a:xfrm flipH="1">
              <a:off x="4850" y="1739"/>
              <a:ext cx="1" cy="568"/>
            </a:xfrm>
            <a:prstGeom prst="rect">
              <a:avLst/>
            </a:prstGeom>
            <a:solidFill>
              <a:srgbClr val="F0F0F0"/>
            </a:solidFill>
            <a:ln w="12700">
              <a:noFill/>
              <a:miter lim="800000"/>
              <a:headEnd/>
              <a:tailEnd/>
            </a:ln>
          </p:spPr>
          <p:txBody>
            <a:bodyPr wrap="none" anchor="ctr"/>
            <a:lstStyle/>
            <a:p>
              <a:endParaRPr lang="en-US"/>
            </a:p>
          </p:txBody>
        </p:sp>
        <p:sp>
          <p:nvSpPr>
            <p:cNvPr id="44280" name="Rectangle 248"/>
            <p:cNvSpPr>
              <a:spLocks noChangeArrowheads="1"/>
            </p:cNvSpPr>
            <p:nvPr/>
          </p:nvSpPr>
          <p:spPr bwMode="auto">
            <a:xfrm flipH="1">
              <a:off x="4851" y="1739"/>
              <a:ext cx="2" cy="568"/>
            </a:xfrm>
            <a:prstGeom prst="rect">
              <a:avLst/>
            </a:prstGeom>
            <a:solidFill>
              <a:srgbClr val="F0F0F0"/>
            </a:solidFill>
            <a:ln w="12700">
              <a:noFill/>
              <a:miter lim="800000"/>
              <a:headEnd/>
              <a:tailEnd/>
            </a:ln>
          </p:spPr>
          <p:txBody>
            <a:bodyPr wrap="none" anchor="ctr"/>
            <a:lstStyle/>
            <a:p>
              <a:endParaRPr lang="en-US"/>
            </a:p>
          </p:txBody>
        </p:sp>
        <p:sp>
          <p:nvSpPr>
            <p:cNvPr id="44281" name="Rectangle 249"/>
            <p:cNvSpPr>
              <a:spLocks noChangeArrowheads="1"/>
            </p:cNvSpPr>
            <p:nvPr/>
          </p:nvSpPr>
          <p:spPr bwMode="auto">
            <a:xfrm flipH="1">
              <a:off x="4853" y="1739"/>
              <a:ext cx="1" cy="568"/>
            </a:xfrm>
            <a:prstGeom prst="rect">
              <a:avLst/>
            </a:prstGeom>
            <a:solidFill>
              <a:srgbClr val="F0F0F0"/>
            </a:solidFill>
            <a:ln w="12700">
              <a:noFill/>
              <a:miter lim="800000"/>
              <a:headEnd/>
              <a:tailEnd/>
            </a:ln>
          </p:spPr>
          <p:txBody>
            <a:bodyPr wrap="none" anchor="ctr"/>
            <a:lstStyle/>
            <a:p>
              <a:endParaRPr lang="en-US"/>
            </a:p>
          </p:txBody>
        </p:sp>
        <p:sp>
          <p:nvSpPr>
            <p:cNvPr id="44282" name="Rectangle 250"/>
            <p:cNvSpPr>
              <a:spLocks noChangeArrowheads="1"/>
            </p:cNvSpPr>
            <p:nvPr/>
          </p:nvSpPr>
          <p:spPr bwMode="auto">
            <a:xfrm flipH="1">
              <a:off x="4854" y="1739"/>
              <a:ext cx="2" cy="568"/>
            </a:xfrm>
            <a:prstGeom prst="rect">
              <a:avLst/>
            </a:prstGeom>
            <a:solidFill>
              <a:srgbClr val="F0F0F0"/>
            </a:solidFill>
            <a:ln w="12700">
              <a:noFill/>
              <a:miter lim="800000"/>
              <a:headEnd/>
              <a:tailEnd/>
            </a:ln>
          </p:spPr>
          <p:txBody>
            <a:bodyPr wrap="none" anchor="ctr"/>
            <a:lstStyle/>
            <a:p>
              <a:endParaRPr lang="en-US"/>
            </a:p>
          </p:txBody>
        </p:sp>
        <p:sp>
          <p:nvSpPr>
            <p:cNvPr id="44283" name="Rectangle 251"/>
            <p:cNvSpPr>
              <a:spLocks noChangeArrowheads="1"/>
            </p:cNvSpPr>
            <p:nvPr/>
          </p:nvSpPr>
          <p:spPr bwMode="auto">
            <a:xfrm flipH="1">
              <a:off x="4856" y="1739"/>
              <a:ext cx="1" cy="568"/>
            </a:xfrm>
            <a:prstGeom prst="rect">
              <a:avLst/>
            </a:prstGeom>
            <a:solidFill>
              <a:srgbClr val="E0E0E0"/>
            </a:solidFill>
            <a:ln w="12700">
              <a:noFill/>
              <a:miter lim="800000"/>
              <a:headEnd/>
              <a:tailEnd/>
            </a:ln>
          </p:spPr>
          <p:txBody>
            <a:bodyPr wrap="none" anchor="ctr"/>
            <a:lstStyle/>
            <a:p>
              <a:endParaRPr lang="en-US"/>
            </a:p>
          </p:txBody>
        </p:sp>
        <p:sp>
          <p:nvSpPr>
            <p:cNvPr id="44284" name="Rectangle 252"/>
            <p:cNvSpPr>
              <a:spLocks noChangeArrowheads="1"/>
            </p:cNvSpPr>
            <p:nvPr/>
          </p:nvSpPr>
          <p:spPr bwMode="auto">
            <a:xfrm flipH="1">
              <a:off x="4857" y="1739"/>
              <a:ext cx="1" cy="568"/>
            </a:xfrm>
            <a:prstGeom prst="rect">
              <a:avLst/>
            </a:prstGeom>
            <a:solidFill>
              <a:srgbClr val="E0E0E0"/>
            </a:solidFill>
            <a:ln w="12700">
              <a:noFill/>
              <a:miter lim="800000"/>
              <a:headEnd/>
              <a:tailEnd/>
            </a:ln>
          </p:spPr>
          <p:txBody>
            <a:bodyPr wrap="none" anchor="ctr"/>
            <a:lstStyle/>
            <a:p>
              <a:endParaRPr lang="en-US"/>
            </a:p>
          </p:txBody>
        </p:sp>
        <p:sp>
          <p:nvSpPr>
            <p:cNvPr id="44285" name="Rectangle 253"/>
            <p:cNvSpPr>
              <a:spLocks noChangeArrowheads="1"/>
            </p:cNvSpPr>
            <p:nvPr/>
          </p:nvSpPr>
          <p:spPr bwMode="auto">
            <a:xfrm flipH="1">
              <a:off x="4858" y="1739"/>
              <a:ext cx="2" cy="568"/>
            </a:xfrm>
            <a:prstGeom prst="rect">
              <a:avLst/>
            </a:prstGeom>
            <a:solidFill>
              <a:srgbClr val="E0E0E0"/>
            </a:solidFill>
            <a:ln w="12700">
              <a:noFill/>
              <a:miter lim="800000"/>
              <a:headEnd/>
              <a:tailEnd/>
            </a:ln>
          </p:spPr>
          <p:txBody>
            <a:bodyPr wrap="none" anchor="ctr"/>
            <a:lstStyle/>
            <a:p>
              <a:endParaRPr lang="en-US"/>
            </a:p>
          </p:txBody>
        </p:sp>
        <p:sp>
          <p:nvSpPr>
            <p:cNvPr id="44286" name="Rectangle 254"/>
            <p:cNvSpPr>
              <a:spLocks noChangeArrowheads="1"/>
            </p:cNvSpPr>
            <p:nvPr/>
          </p:nvSpPr>
          <p:spPr bwMode="auto">
            <a:xfrm flipH="1">
              <a:off x="4860" y="1739"/>
              <a:ext cx="1" cy="568"/>
            </a:xfrm>
            <a:prstGeom prst="rect">
              <a:avLst/>
            </a:prstGeom>
            <a:solidFill>
              <a:srgbClr val="E0E0E0"/>
            </a:solidFill>
            <a:ln w="12700">
              <a:noFill/>
              <a:miter lim="800000"/>
              <a:headEnd/>
              <a:tailEnd/>
            </a:ln>
          </p:spPr>
          <p:txBody>
            <a:bodyPr wrap="none" anchor="ctr"/>
            <a:lstStyle/>
            <a:p>
              <a:endParaRPr lang="en-US"/>
            </a:p>
          </p:txBody>
        </p:sp>
        <p:sp>
          <p:nvSpPr>
            <p:cNvPr id="44287" name="Rectangle 255"/>
            <p:cNvSpPr>
              <a:spLocks noChangeArrowheads="1"/>
            </p:cNvSpPr>
            <p:nvPr/>
          </p:nvSpPr>
          <p:spPr bwMode="auto">
            <a:xfrm flipH="1">
              <a:off x="4861" y="1739"/>
              <a:ext cx="2" cy="568"/>
            </a:xfrm>
            <a:prstGeom prst="rect">
              <a:avLst/>
            </a:prstGeom>
            <a:solidFill>
              <a:srgbClr val="E0E0E0"/>
            </a:solidFill>
            <a:ln w="12700">
              <a:noFill/>
              <a:miter lim="800000"/>
              <a:headEnd/>
              <a:tailEnd/>
            </a:ln>
          </p:spPr>
          <p:txBody>
            <a:bodyPr wrap="none" anchor="ctr"/>
            <a:lstStyle/>
            <a:p>
              <a:endParaRPr lang="en-US"/>
            </a:p>
          </p:txBody>
        </p:sp>
        <p:sp>
          <p:nvSpPr>
            <p:cNvPr id="44288" name="Rectangle 256"/>
            <p:cNvSpPr>
              <a:spLocks noChangeArrowheads="1"/>
            </p:cNvSpPr>
            <p:nvPr/>
          </p:nvSpPr>
          <p:spPr bwMode="auto">
            <a:xfrm flipH="1">
              <a:off x="4863" y="1739"/>
              <a:ext cx="1" cy="568"/>
            </a:xfrm>
            <a:prstGeom prst="rect">
              <a:avLst/>
            </a:prstGeom>
            <a:solidFill>
              <a:srgbClr val="E0E0E0"/>
            </a:solidFill>
            <a:ln w="12700">
              <a:noFill/>
              <a:miter lim="800000"/>
              <a:headEnd/>
              <a:tailEnd/>
            </a:ln>
          </p:spPr>
          <p:txBody>
            <a:bodyPr wrap="none" anchor="ctr"/>
            <a:lstStyle/>
            <a:p>
              <a:endParaRPr lang="en-US"/>
            </a:p>
          </p:txBody>
        </p:sp>
        <p:sp>
          <p:nvSpPr>
            <p:cNvPr id="44289" name="Rectangle 257"/>
            <p:cNvSpPr>
              <a:spLocks noChangeArrowheads="1"/>
            </p:cNvSpPr>
            <p:nvPr/>
          </p:nvSpPr>
          <p:spPr bwMode="auto">
            <a:xfrm flipH="1">
              <a:off x="4864" y="1739"/>
              <a:ext cx="1" cy="568"/>
            </a:xfrm>
            <a:prstGeom prst="rect">
              <a:avLst/>
            </a:prstGeom>
            <a:solidFill>
              <a:srgbClr val="E0E0E0"/>
            </a:solidFill>
            <a:ln w="12700">
              <a:noFill/>
              <a:miter lim="800000"/>
              <a:headEnd/>
              <a:tailEnd/>
            </a:ln>
          </p:spPr>
          <p:txBody>
            <a:bodyPr wrap="none" anchor="ctr"/>
            <a:lstStyle/>
            <a:p>
              <a:endParaRPr lang="en-US"/>
            </a:p>
          </p:txBody>
        </p:sp>
        <p:sp>
          <p:nvSpPr>
            <p:cNvPr id="44290" name="Rectangle 258"/>
            <p:cNvSpPr>
              <a:spLocks noChangeArrowheads="1"/>
            </p:cNvSpPr>
            <p:nvPr/>
          </p:nvSpPr>
          <p:spPr bwMode="auto">
            <a:xfrm flipH="1">
              <a:off x="4865" y="1739"/>
              <a:ext cx="2" cy="568"/>
            </a:xfrm>
            <a:prstGeom prst="rect">
              <a:avLst/>
            </a:prstGeom>
            <a:solidFill>
              <a:srgbClr val="E0E0E0"/>
            </a:solidFill>
            <a:ln w="12700">
              <a:noFill/>
              <a:miter lim="800000"/>
              <a:headEnd/>
              <a:tailEnd/>
            </a:ln>
          </p:spPr>
          <p:txBody>
            <a:bodyPr wrap="none" anchor="ctr"/>
            <a:lstStyle/>
            <a:p>
              <a:endParaRPr lang="en-US"/>
            </a:p>
          </p:txBody>
        </p:sp>
        <p:sp>
          <p:nvSpPr>
            <p:cNvPr id="44291" name="Rectangle 259"/>
            <p:cNvSpPr>
              <a:spLocks noChangeArrowheads="1"/>
            </p:cNvSpPr>
            <p:nvPr/>
          </p:nvSpPr>
          <p:spPr bwMode="auto">
            <a:xfrm flipH="1">
              <a:off x="4867" y="1739"/>
              <a:ext cx="1" cy="568"/>
            </a:xfrm>
            <a:prstGeom prst="rect">
              <a:avLst/>
            </a:prstGeom>
            <a:solidFill>
              <a:srgbClr val="D0D0D0"/>
            </a:solidFill>
            <a:ln w="12700">
              <a:noFill/>
              <a:miter lim="800000"/>
              <a:headEnd/>
              <a:tailEnd/>
            </a:ln>
          </p:spPr>
          <p:txBody>
            <a:bodyPr wrap="none" anchor="ctr"/>
            <a:lstStyle/>
            <a:p>
              <a:endParaRPr lang="en-US"/>
            </a:p>
          </p:txBody>
        </p:sp>
        <p:sp>
          <p:nvSpPr>
            <p:cNvPr id="44292" name="Rectangle 260"/>
            <p:cNvSpPr>
              <a:spLocks noChangeArrowheads="1"/>
            </p:cNvSpPr>
            <p:nvPr/>
          </p:nvSpPr>
          <p:spPr bwMode="auto">
            <a:xfrm flipH="1">
              <a:off x="4868" y="1739"/>
              <a:ext cx="2" cy="568"/>
            </a:xfrm>
            <a:prstGeom prst="rect">
              <a:avLst/>
            </a:prstGeom>
            <a:solidFill>
              <a:srgbClr val="D0D0D0"/>
            </a:solidFill>
            <a:ln w="12700">
              <a:noFill/>
              <a:miter lim="800000"/>
              <a:headEnd/>
              <a:tailEnd/>
            </a:ln>
          </p:spPr>
          <p:txBody>
            <a:bodyPr wrap="none" anchor="ctr"/>
            <a:lstStyle/>
            <a:p>
              <a:endParaRPr lang="en-US"/>
            </a:p>
          </p:txBody>
        </p:sp>
        <p:sp>
          <p:nvSpPr>
            <p:cNvPr id="44293" name="Rectangle 261"/>
            <p:cNvSpPr>
              <a:spLocks noChangeArrowheads="1"/>
            </p:cNvSpPr>
            <p:nvPr/>
          </p:nvSpPr>
          <p:spPr bwMode="auto">
            <a:xfrm flipH="1">
              <a:off x="4870" y="1739"/>
              <a:ext cx="1" cy="568"/>
            </a:xfrm>
            <a:prstGeom prst="rect">
              <a:avLst/>
            </a:prstGeom>
            <a:solidFill>
              <a:srgbClr val="D0D0D0"/>
            </a:solidFill>
            <a:ln w="12700">
              <a:noFill/>
              <a:miter lim="800000"/>
              <a:headEnd/>
              <a:tailEnd/>
            </a:ln>
          </p:spPr>
          <p:txBody>
            <a:bodyPr wrap="none" anchor="ctr"/>
            <a:lstStyle/>
            <a:p>
              <a:endParaRPr lang="en-US"/>
            </a:p>
          </p:txBody>
        </p:sp>
        <p:sp>
          <p:nvSpPr>
            <p:cNvPr id="44294" name="Rectangle 262"/>
            <p:cNvSpPr>
              <a:spLocks noChangeArrowheads="1"/>
            </p:cNvSpPr>
            <p:nvPr/>
          </p:nvSpPr>
          <p:spPr bwMode="auto">
            <a:xfrm flipH="1">
              <a:off x="4871" y="1739"/>
              <a:ext cx="1" cy="568"/>
            </a:xfrm>
            <a:prstGeom prst="rect">
              <a:avLst/>
            </a:prstGeom>
            <a:solidFill>
              <a:srgbClr val="D0D0D0"/>
            </a:solidFill>
            <a:ln w="12700">
              <a:noFill/>
              <a:miter lim="800000"/>
              <a:headEnd/>
              <a:tailEnd/>
            </a:ln>
          </p:spPr>
          <p:txBody>
            <a:bodyPr wrap="none" anchor="ctr"/>
            <a:lstStyle/>
            <a:p>
              <a:endParaRPr lang="en-US"/>
            </a:p>
          </p:txBody>
        </p:sp>
        <p:sp>
          <p:nvSpPr>
            <p:cNvPr id="44295" name="Rectangle 263"/>
            <p:cNvSpPr>
              <a:spLocks noChangeArrowheads="1"/>
            </p:cNvSpPr>
            <p:nvPr/>
          </p:nvSpPr>
          <p:spPr bwMode="auto">
            <a:xfrm flipH="1">
              <a:off x="4872" y="1739"/>
              <a:ext cx="2" cy="568"/>
            </a:xfrm>
            <a:prstGeom prst="rect">
              <a:avLst/>
            </a:prstGeom>
            <a:solidFill>
              <a:srgbClr val="C0C0C0"/>
            </a:solidFill>
            <a:ln w="12700">
              <a:noFill/>
              <a:miter lim="800000"/>
              <a:headEnd/>
              <a:tailEnd/>
            </a:ln>
          </p:spPr>
          <p:txBody>
            <a:bodyPr wrap="none" anchor="ctr"/>
            <a:lstStyle/>
            <a:p>
              <a:endParaRPr lang="en-US"/>
            </a:p>
          </p:txBody>
        </p:sp>
        <p:sp>
          <p:nvSpPr>
            <p:cNvPr id="44296" name="Rectangle 264"/>
            <p:cNvSpPr>
              <a:spLocks noChangeArrowheads="1"/>
            </p:cNvSpPr>
            <p:nvPr/>
          </p:nvSpPr>
          <p:spPr bwMode="auto">
            <a:xfrm flipH="1">
              <a:off x="4874" y="1739"/>
              <a:ext cx="1" cy="568"/>
            </a:xfrm>
            <a:prstGeom prst="rect">
              <a:avLst/>
            </a:prstGeom>
            <a:solidFill>
              <a:srgbClr val="C0C0C0"/>
            </a:solidFill>
            <a:ln w="12700">
              <a:noFill/>
              <a:miter lim="800000"/>
              <a:headEnd/>
              <a:tailEnd/>
            </a:ln>
          </p:spPr>
          <p:txBody>
            <a:bodyPr wrap="none" anchor="ctr"/>
            <a:lstStyle/>
            <a:p>
              <a:endParaRPr lang="en-US"/>
            </a:p>
          </p:txBody>
        </p:sp>
        <p:sp>
          <p:nvSpPr>
            <p:cNvPr id="44297" name="Rectangle 265"/>
            <p:cNvSpPr>
              <a:spLocks noChangeArrowheads="1"/>
            </p:cNvSpPr>
            <p:nvPr/>
          </p:nvSpPr>
          <p:spPr bwMode="auto">
            <a:xfrm flipH="1">
              <a:off x="4875" y="1739"/>
              <a:ext cx="2" cy="568"/>
            </a:xfrm>
            <a:prstGeom prst="rect">
              <a:avLst/>
            </a:prstGeom>
            <a:solidFill>
              <a:srgbClr val="C0C0C0"/>
            </a:solidFill>
            <a:ln w="12700">
              <a:noFill/>
              <a:miter lim="800000"/>
              <a:headEnd/>
              <a:tailEnd/>
            </a:ln>
          </p:spPr>
          <p:txBody>
            <a:bodyPr wrap="none" anchor="ctr"/>
            <a:lstStyle/>
            <a:p>
              <a:endParaRPr lang="en-US"/>
            </a:p>
          </p:txBody>
        </p:sp>
        <p:sp>
          <p:nvSpPr>
            <p:cNvPr id="44298" name="Rectangle 266"/>
            <p:cNvSpPr>
              <a:spLocks noChangeArrowheads="1"/>
            </p:cNvSpPr>
            <p:nvPr/>
          </p:nvSpPr>
          <p:spPr bwMode="auto">
            <a:xfrm flipH="1">
              <a:off x="4877" y="1739"/>
              <a:ext cx="1" cy="568"/>
            </a:xfrm>
            <a:prstGeom prst="rect">
              <a:avLst/>
            </a:prstGeom>
            <a:solidFill>
              <a:srgbClr val="C0C0C0"/>
            </a:solidFill>
            <a:ln w="12700">
              <a:noFill/>
              <a:miter lim="800000"/>
              <a:headEnd/>
              <a:tailEnd/>
            </a:ln>
          </p:spPr>
          <p:txBody>
            <a:bodyPr wrap="none" anchor="ctr"/>
            <a:lstStyle/>
            <a:p>
              <a:endParaRPr lang="en-US"/>
            </a:p>
          </p:txBody>
        </p:sp>
        <p:sp>
          <p:nvSpPr>
            <p:cNvPr id="44299" name="Rectangle 267"/>
            <p:cNvSpPr>
              <a:spLocks noChangeArrowheads="1"/>
            </p:cNvSpPr>
            <p:nvPr/>
          </p:nvSpPr>
          <p:spPr bwMode="auto">
            <a:xfrm flipH="1">
              <a:off x="4878" y="1739"/>
              <a:ext cx="1" cy="568"/>
            </a:xfrm>
            <a:prstGeom prst="rect">
              <a:avLst/>
            </a:prstGeom>
            <a:solidFill>
              <a:srgbClr val="C0C0C0"/>
            </a:solidFill>
            <a:ln w="12700">
              <a:noFill/>
              <a:miter lim="800000"/>
              <a:headEnd/>
              <a:tailEnd/>
            </a:ln>
          </p:spPr>
          <p:txBody>
            <a:bodyPr wrap="none" anchor="ctr"/>
            <a:lstStyle/>
            <a:p>
              <a:endParaRPr lang="en-US"/>
            </a:p>
          </p:txBody>
        </p:sp>
        <p:sp>
          <p:nvSpPr>
            <p:cNvPr id="44300" name="Rectangle 268"/>
            <p:cNvSpPr>
              <a:spLocks noChangeArrowheads="1"/>
            </p:cNvSpPr>
            <p:nvPr/>
          </p:nvSpPr>
          <p:spPr bwMode="auto">
            <a:xfrm flipH="1">
              <a:off x="4879" y="1739"/>
              <a:ext cx="2" cy="568"/>
            </a:xfrm>
            <a:prstGeom prst="rect">
              <a:avLst/>
            </a:prstGeom>
            <a:solidFill>
              <a:srgbClr val="C0C0C0"/>
            </a:solidFill>
            <a:ln w="12700">
              <a:noFill/>
              <a:miter lim="800000"/>
              <a:headEnd/>
              <a:tailEnd/>
            </a:ln>
          </p:spPr>
          <p:txBody>
            <a:bodyPr wrap="none" anchor="ctr"/>
            <a:lstStyle/>
            <a:p>
              <a:endParaRPr lang="en-US"/>
            </a:p>
          </p:txBody>
        </p:sp>
        <p:sp>
          <p:nvSpPr>
            <p:cNvPr id="44301" name="Rectangle 269"/>
            <p:cNvSpPr>
              <a:spLocks noChangeArrowheads="1"/>
            </p:cNvSpPr>
            <p:nvPr/>
          </p:nvSpPr>
          <p:spPr bwMode="auto">
            <a:xfrm flipH="1">
              <a:off x="4881" y="1739"/>
              <a:ext cx="1" cy="568"/>
            </a:xfrm>
            <a:prstGeom prst="rect">
              <a:avLst/>
            </a:prstGeom>
            <a:solidFill>
              <a:srgbClr val="C0C0C0"/>
            </a:solidFill>
            <a:ln w="12700">
              <a:noFill/>
              <a:miter lim="800000"/>
              <a:headEnd/>
              <a:tailEnd/>
            </a:ln>
          </p:spPr>
          <p:txBody>
            <a:bodyPr wrap="none" anchor="ctr"/>
            <a:lstStyle/>
            <a:p>
              <a:endParaRPr lang="en-US"/>
            </a:p>
          </p:txBody>
        </p:sp>
        <p:sp>
          <p:nvSpPr>
            <p:cNvPr id="44302" name="Rectangle 270"/>
            <p:cNvSpPr>
              <a:spLocks noChangeArrowheads="1"/>
            </p:cNvSpPr>
            <p:nvPr/>
          </p:nvSpPr>
          <p:spPr bwMode="auto">
            <a:xfrm flipH="1">
              <a:off x="4882" y="1739"/>
              <a:ext cx="2" cy="568"/>
            </a:xfrm>
            <a:prstGeom prst="rect">
              <a:avLst/>
            </a:prstGeom>
            <a:solidFill>
              <a:srgbClr val="C0C0C0"/>
            </a:solidFill>
            <a:ln w="12700">
              <a:noFill/>
              <a:miter lim="800000"/>
              <a:headEnd/>
              <a:tailEnd/>
            </a:ln>
          </p:spPr>
          <p:txBody>
            <a:bodyPr wrap="none" anchor="ctr"/>
            <a:lstStyle/>
            <a:p>
              <a:endParaRPr lang="en-US"/>
            </a:p>
          </p:txBody>
        </p:sp>
        <p:sp>
          <p:nvSpPr>
            <p:cNvPr id="44303" name="Rectangle 271"/>
            <p:cNvSpPr>
              <a:spLocks noChangeArrowheads="1"/>
            </p:cNvSpPr>
            <p:nvPr/>
          </p:nvSpPr>
          <p:spPr bwMode="auto">
            <a:xfrm flipH="1">
              <a:off x="4884" y="1739"/>
              <a:ext cx="1" cy="568"/>
            </a:xfrm>
            <a:prstGeom prst="rect">
              <a:avLst/>
            </a:prstGeom>
            <a:solidFill>
              <a:srgbClr val="C0C0C0"/>
            </a:solidFill>
            <a:ln w="12700">
              <a:noFill/>
              <a:miter lim="800000"/>
              <a:headEnd/>
              <a:tailEnd/>
            </a:ln>
          </p:spPr>
          <p:txBody>
            <a:bodyPr wrap="none" anchor="ctr"/>
            <a:lstStyle/>
            <a:p>
              <a:endParaRPr lang="en-US"/>
            </a:p>
          </p:txBody>
        </p:sp>
        <p:sp>
          <p:nvSpPr>
            <p:cNvPr id="44304" name="Rectangle 272"/>
            <p:cNvSpPr>
              <a:spLocks noChangeArrowheads="1"/>
            </p:cNvSpPr>
            <p:nvPr/>
          </p:nvSpPr>
          <p:spPr bwMode="auto">
            <a:xfrm flipH="1">
              <a:off x="4885" y="1739"/>
              <a:ext cx="1" cy="568"/>
            </a:xfrm>
            <a:prstGeom prst="rect">
              <a:avLst/>
            </a:prstGeom>
            <a:solidFill>
              <a:srgbClr val="C0C0C0"/>
            </a:solidFill>
            <a:ln w="12700">
              <a:noFill/>
              <a:miter lim="800000"/>
              <a:headEnd/>
              <a:tailEnd/>
            </a:ln>
          </p:spPr>
          <p:txBody>
            <a:bodyPr wrap="none" anchor="ctr"/>
            <a:lstStyle/>
            <a:p>
              <a:endParaRPr lang="en-US"/>
            </a:p>
          </p:txBody>
        </p:sp>
        <p:sp>
          <p:nvSpPr>
            <p:cNvPr id="44305" name="Rectangle 273"/>
            <p:cNvSpPr>
              <a:spLocks noChangeArrowheads="1"/>
            </p:cNvSpPr>
            <p:nvPr/>
          </p:nvSpPr>
          <p:spPr bwMode="auto">
            <a:xfrm flipH="1">
              <a:off x="4886" y="1739"/>
              <a:ext cx="2" cy="568"/>
            </a:xfrm>
            <a:prstGeom prst="rect">
              <a:avLst/>
            </a:prstGeom>
            <a:solidFill>
              <a:srgbClr val="C0C0C0"/>
            </a:solidFill>
            <a:ln w="12700">
              <a:noFill/>
              <a:miter lim="800000"/>
              <a:headEnd/>
              <a:tailEnd/>
            </a:ln>
          </p:spPr>
          <p:txBody>
            <a:bodyPr wrap="none" anchor="ctr"/>
            <a:lstStyle/>
            <a:p>
              <a:endParaRPr lang="en-US"/>
            </a:p>
          </p:txBody>
        </p:sp>
        <p:sp>
          <p:nvSpPr>
            <p:cNvPr id="44306" name="Rectangle 274"/>
            <p:cNvSpPr>
              <a:spLocks noChangeArrowheads="1"/>
            </p:cNvSpPr>
            <p:nvPr/>
          </p:nvSpPr>
          <p:spPr bwMode="auto">
            <a:xfrm flipH="1">
              <a:off x="4888" y="1739"/>
              <a:ext cx="1" cy="568"/>
            </a:xfrm>
            <a:prstGeom prst="rect">
              <a:avLst/>
            </a:prstGeom>
            <a:solidFill>
              <a:srgbClr val="C0C0C0"/>
            </a:solidFill>
            <a:ln w="12700">
              <a:noFill/>
              <a:miter lim="800000"/>
              <a:headEnd/>
              <a:tailEnd/>
            </a:ln>
          </p:spPr>
          <p:txBody>
            <a:bodyPr wrap="none" anchor="ctr"/>
            <a:lstStyle/>
            <a:p>
              <a:endParaRPr lang="en-US"/>
            </a:p>
          </p:txBody>
        </p:sp>
        <p:sp>
          <p:nvSpPr>
            <p:cNvPr id="44307" name="Rectangle 275"/>
            <p:cNvSpPr>
              <a:spLocks noChangeArrowheads="1"/>
            </p:cNvSpPr>
            <p:nvPr/>
          </p:nvSpPr>
          <p:spPr bwMode="auto">
            <a:xfrm flipH="1">
              <a:off x="4889" y="1739"/>
              <a:ext cx="2" cy="568"/>
            </a:xfrm>
            <a:prstGeom prst="rect">
              <a:avLst/>
            </a:prstGeom>
            <a:solidFill>
              <a:srgbClr val="C0C0C0"/>
            </a:solidFill>
            <a:ln w="12700">
              <a:noFill/>
              <a:miter lim="800000"/>
              <a:headEnd/>
              <a:tailEnd/>
            </a:ln>
          </p:spPr>
          <p:txBody>
            <a:bodyPr wrap="none" anchor="ctr"/>
            <a:lstStyle/>
            <a:p>
              <a:endParaRPr lang="en-US"/>
            </a:p>
          </p:txBody>
        </p:sp>
        <p:sp>
          <p:nvSpPr>
            <p:cNvPr id="44308" name="Rectangle 276"/>
            <p:cNvSpPr>
              <a:spLocks noChangeArrowheads="1"/>
            </p:cNvSpPr>
            <p:nvPr/>
          </p:nvSpPr>
          <p:spPr bwMode="auto">
            <a:xfrm flipH="1">
              <a:off x="4891" y="1739"/>
              <a:ext cx="1" cy="568"/>
            </a:xfrm>
            <a:prstGeom prst="rect">
              <a:avLst/>
            </a:prstGeom>
            <a:solidFill>
              <a:srgbClr val="C0C0C0"/>
            </a:solidFill>
            <a:ln w="12700">
              <a:noFill/>
              <a:miter lim="800000"/>
              <a:headEnd/>
              <a:tailEnd/>
            </a:ln>
          </p:spPr>
          <p:txBody>
            <a:bodyPr wrap="none" anchor="ctr"/>
            <a:lstStyle/>
            <a:p>
              <a:endParaRPr lang="en-US"/>
            </a:p>
          </p:txBody>
        </p:sp>
        <p:sp>
          <p:nvSpPr>
            <p:cNvPr id="44309" name="Rectangle 277"/>
            <p:cNvSpPr>
              <a:spLocks noChangeArrowheads="1"/>
            </p:cNvSpPr>
            <p:nvPr/>
          </p:nvSpPr>
          <p:spPr bwMode="auto">
            <a:xfrm flipH="1">
              <a:off x="4892" y="1739"/>
              <a:ext cx="1" cy="568"/>
            </a:xfrm>
            <a:prstGeom prst="rect">
              <a:avLst/>
            </a:prstGeom>
            <a:solidFill>
              <a:srgbClr val="C0C0C0"/>
            </a:solidFill>
            <a:ln w="12700">
              <a:noFill/>
              <a:miter lim="800000"/>
              <a:headEnd/>
              <a:tailEnd/>
            </a:ln>
          </p:spPr>
          <p:txBody>
            <a:bodyPr wrap="none" anchor="ctr"/>
            <a:lstStyle/>
            <a:p>
              <a:endParaRPr lang="en-US"/>
            </a:p>
          </p:txBody>
        </p:sp>
        <p:sp>
          <p:nvSpPr>
            <p:cNvPr id="44310" name="Rectangle 278"/>
            <p:cNvSpPr>
              <a:spLocks noChangeArrowheads="1"/>
            </p:cNvSpPr>
            <p:nvPr/>
          </p:nvSpPr>
          <p:spPr bwMode="auto">
            <a:xfrm flipH="1">
              <a:off x="4893" y="1739"/>
              <a:ext cx="2" cy="568"/>
            </a:xfrm>
            <a:prstGeom prst="rect">
              <a:avLst/>
            </a:prstGeom>
            <a:solidFill>
              <a:srgbClr val="C0C0C0"/>
            </a:solidFill>
            <a:ln w="12700">
              <a:noFill/>
              <a:miter lim="800000"/>
              <a:headEnd/>
              <a:tailEnd/>
            </a:ln>
          </p:spPr>
          <p:txBody>
            <a:bodyPr wrap="none" anchor="ctr"/>
            <a:lstStyle/>
            <a:p>
              <a:endParaRPr lang="en-US"/>
            </a:p>
          </p:txBody>
        </p:sp>
        <p:sp>
          <p:nvSpPr>
            <p:cNvPr id="44311" name="Rectangle 279"/>
            <p:cNvSpPr>
              <a:spLocks noChangeArrowheads="1"/>
            </p:cNvSpPr>
            <p:nvPr/>
          </p:nvSpPr>
          <p:spPr bwMode="auto">
            <a:xfrm>
              <a:off x="4896" y="1739"/>
              <a:ext cx="1" cy="568"/>
            </a:xfrm>
            <a:prstGeom prst="rect">
              <a:avLst/>
            </a:prstGeom>
            <a:solidFill>
              <a:srgbClr val="C0C0C0"/>
            </a:solidFill>
            <a:ln w="12700">
              <a:noFill/>
              <a:miter lim="800000"/>
              <a:headEnd/>
              <a:tailEnd/>
            </a:ln>
          </p:spPr>
          <p:txBody>
            <a:bodyPr wrap="none" anchor="ctr"/>
            <a:lstStyle/>
            <a:p>
              <a:endParaRPr lang="en-US"/>
            </a:p>
          </p:txBody>
        </p:sp>
        <p:sp>
          <p:nvSpPr>
            <p:cNvPr id="44312" name="Rectangle 280"/>
            <p:cNvSpPr>
              <a:spLocks noChangeArrowheads="1"/>
            </p:cNvSpPr>
            <p:nvPr/>
          </p:nvSpPr>
          <p:spPr bwMode="auto">
            <a:xfrm flipH="1">
              <a:off x="4896" y="1739"/>
              <a:ext cx="2" cy="568"/>
            </a:xfrm>
            <a:prstGeom prst="rect">
              <a:avLst/>
            </a:prstGeom>
            <a:solidFill>
              <a:srgbClr val="B0B0B0"/>
            </a:solidFill>
            <a:ln w="12700">
              <a:noFill/>
              <a:miter lim="800000"/>
              <a:headEnd/>
              <a:tailEnd/>
            </a:ln>
          </p:spPr>
          <p:txBody>
            <a:bodyPr wrap="none" anchor="ctr"/>
            <a:lstStyle/>
            <a:p>
              <a:endParaRPr lang="en-US"/>
            </a:p>
          </p:txBody>
        </p:sp>
        <p:sp>
          <p:nvSpPr>
            <p:cNvPr id="44313" name="Rectangle 281"/>
            <p:cNvSpPr>
              <a:spLocks noChangeArrowheads="1"/>
            </p:cNvSpPr>
            <p:nvPr/>
          </p:nvSpPr>
          <p:spPr bwMode="auto">
            <a:xfrm flipH="1">
              <a:off x="4898" y="1739"/>
              <a:ext cx="1" cy="568"/>
            </a:xfrm>
            <a:prstGeom prst="rect">
              <a:avLst/>
            </a:prstGeom>
            <a:solidFill>
              <a:srgbClr val="B0B0B0"/>
            </a:solidFill>
            <a:ln w="12700">
              <a:noFill/>
              <a:miter lim="800000"/>
              <a:headEnd/>
              <a:tailEnd/>
            </a:ln>
          </p:spPr>
          <p:txBody>
            <a:bodyPr wrap="none" anchor="ctr"/>
            <a:lstStyle/>
            <a:p>
              <a:endParaRPr lang="en-US"/>
            </a:p>
          </p:txBody>
        </p:sp>
        <p:sp>
          <p:nvSpPr>
            <p:cNvPr id="44314" name="Rectangle 282"/>
            <p:cNvSpPr>
              <a:spLocks noChangeArrowheads="1"/>
            </p:cNvSpPr>
            <p:nvPr/>
          </p:nvSpPr>
          <p:spPr bwMode="auto">
            <a:xfrm flipH="1">
              <a:off x="4899" y="1739"/>
              <a:ext cx="1" cy="568"/>
            </a:xfrm>
            <a:prstGeom prst="rect">
              <a:avLst/>
            </a:prstGeom>
            <a:solidFill>
              <a:srgbClr val="B0B0B0"/>
            </a:solidFill>
            <a:ln w="12700">
              <a:noFill/>
              <a:miter lim="800000"/>
              <a:headEnd/>
              <a:tailEnd/>
            </a:ln>
          </p:spPr>
          <p:txBody>
            <a:bodyPr wrap="none" anchor="ctr"/>
            <a:lstStyle/>
            <a:p>
              <a:endParaRPr lang="en-US"/>
            </a:p>
          </p:txBody>
        </p:sp>
        <p:sp>
          <p:nvSpPr>
            <p:cNvPr id="44315" name="Rectangle 283"/>
            <p:cNvSpPr>
              <a:spLocks noChangeArrowheads="1"/>
            </p:cNvSpPr>
            <p:nvPr/>
          </p:nvSpPr>
          <p:spPr bwMode="auto">
            <a:xfrm flipH="1">
              <a:off x="4900" y="1739"/>
              <a:ext cx="2" cy="568"/>
            </a:xfrm>
            <a:prstGeom prst="rect">
              <a:avLst/>
            </a:prstGeom>
            <a:solidFill>
              <a:srgbClr val="B0B0B0"/>
            </a:solidFill>
            <a:ln w="12700">
              <a:noFill/>
              <a:miter lim="800000"/>
              <a:headEnd/>
              <a:tailEnd/>
            </a:ln>
          </p:spPr>
          <p:txBody>
            <a:bodyPr wrap="none" anchor="ctr"/>
            <a:lstStyle/>
            <a:p>
              <a:endParaRPr lang="en-US"/>
            </a:p>
          </p:txBody>
        </p:sp>
        <p:sp>
          <p:nvSpPr>
            <p:cNvPr id="44316" name="Rectangle 284"/>
            <p:cNvSpPr>
              <a:spLocks noChangeArrowheads="1"/>
            </p:cNvSpPr>
            <p:nvPr/>
          </p:nvSpPr>
          <p:spPr bwMode="auto">
            <a:xfrm flipH="1">
              <a:off x="4902" y="1739"/>
              <a:ext cx="1" cy="568"/>
            </a:xfrm>
            <a:prstGeom prst="rect">
              <a:avLst/>
            </a:prstGeom>
            <a:solidFill>
              <a:srgbClr val="A0A0A0"/>
            </a:solidFill>
            <a:ln w="12700">
              <a:noFill/>
              <a:miter lim="800000"/>
              <a:headEnd/>
              <a:tailEnd/>
            </a:ln>
          </p:spPr>
          <p:txBody>
            <a:bodyPr wrap="none" anchor="ctr"/>
            <a:lstStyle/>
            <a:p>
              <a:endParaRPr lang="en-US"/>
            </a:p>
          </p:txBody>
        </p:sp>
        <p:sp>
          <p:nvSpPr>
            <p:cNvPr id="44317" name="Rectangle 285"/>
            <p:cNvSpPr>
              <a:spLocks noChangeArrowheads="1"/>
            </p:cNvSpPr>
            <p:nvPr/>
          </p:nvSpPr>
          <p:spPr bwMode="auto">
            <a:xfrm flipH="1">
              <a:off x="4904" y="1739"/>
              <a:ext cx="1" cy="568"/>
            </a:xfrm>
            <a:prstGeom prst="rect">
              <a:avLst/>
            </a:prstGeom>
            <a:solidFill>
              <a:srgbClr val="A0A0A0"/>
            </a:solidFill>
            <a:ln w="12700">
              <a:noFill/>
              <a:miter lim="800000"/>
              <a:headEnd/>
              <a:tailEnd/>
            </a:ln>
          </p:spPr>
          <p:txBody>
            <a:bodyPr wrap="none" anchor="ctr"/>
            <a:lstStyle/>
            <a:p>
              <a:endParaRPr lang="en-US"/>
            </a:p>
          </p:txBody>
        </p:sp>
        <p:sp>
          <p:nvSpPr>
            <p:cNvPr id="44318" name="Rectangle 286"/>
            <p:cNvSpPr>
              <a:spLocks noChangeArrowheads="1"/>
            </p:cNvSpPr>
            <p:nvPr/>
          </p:nvSpPr>
          <p:spPr bwMode="auto">
            <a:xfrm flipH="1">
              <a:off x="4905" y="1739"/>
              <a:ext cx="1" cy="568"/>
            </a:xfrm>
            <a:prstGeom prst="rect">
              <a:avLst/>
            </a:prstGeom>
            <a:solidFill>
              <a:srgbClr val="A0A0A0"/>
            </a:solidFill>
            <a:ln w="12700">
              <a:noFill/>
              <a:miter lim="800000"/>
              <a:headEnd/>
              <a:tailEnd/>
            </a:ln>
          </p:spPr>
          <p:txBody>
            <a:bodyPr wrap="none" anchor="ctr"/>
            <a:lstStyle/>
            <a:p>
              <a:endParaRPr lang="en-US"/>
            </a:p>
          </p:txBody>
        </p:sp>
        <p:sp>
          <p:nvSpPr>
            <p:cNvPr id="44319" name="Rectangle 287"/>
            <p:cNvSpPr>
              <a:spLocks noChangeArrowheads="1"/>
            </p:cNvSpPr>
            <p:nvPr/>
          </p:nvSpPr>
          <p:spPr bwMode="auto">
            <a:xfrm flipH="1">
              <a:off x="4906" y="1739"/>
              <a:ext cx="1" cy="568"/>
            </a:xfrm>
            <a:prstGeom prst="rect">
              <a:avLst/>
            </a:prstGeom>
            <a:solidFill>
              <a:srgbClr val="A0A0A0"/>
            </a:solidFill>
            <a:ln w="12700">
              <a:noFill/>
              <a:miter lim="800000"/>
              <a:headEnd/>
              <a:tailEnd/>
            </a:ln>
          </p:spPr>
          <p:txBody>
            <a:bodyPr wrap="none" anchor="ctr"/>
            <a:lstStyle/>
            <a:p>
              <a:endParaRPr lang="en-US"/>
            </a:p>
          </p:txBody>
        </p:sp>
        <p:sp>
          <p:nvSpPr>
            <p:cNvPr id="44320" name="Rectangle 288"/>
            <p:cNvSpPr>
              <a:spLocks noChangeArrowheads="1"/>
            </p:cNvSpPr>
            <p:nvPr/>
          </p:nvSpPr>
          <p:spPr bwMode="auto">
            <a:xfrm flipH="1">
              <a:off x="4907" y="1739"/>
              <a:ext cx="2" cy="568"/>
            </a:xfrm>
            <a:prstGeom prst="rect">
              <a:avLst/>
            </a:prstGeom>
            <a:solidFill>
              <a:srgbClr val="A0A0A0"/>
            </a:solidFill>
            <a:ln w="12700">
              <a:noFill/>
              <a:miter lim="800000"/>
              <a:headEnd/>
              <a:tailEnd/>
            </a:ln>
          </p:spPr>
          <p:txBody>
            <a:bodyPr wrap="none" anchor="ctr"/>
            <a:lstStyle/>
            <a:p>
              <a:endParaRPr lang="en-US"/>
            </a:p>
          </p:txBody>
        </p:sp>
        <p:sp>
          <p:nvSpPr>
            <p:cNvPr id="44321" name="Rectangle 289"/>
            <p:cNvSpPr>
              <a:spLocks noChangeArrowheads="1"/>
            </p:cNvSpPr>
            <p:nvPr/>
          </p:nvSpPr>
          <p:spPr bwMode="auto">
            <a:xfrm flipH="1">
              <a:off x="4909" y="1739"/>
              <a:ext cx="1" cy="568"/>
            </a:xfrm>
            <a:prstGeom prst="rect">
              <a:avLst/>
            </a:prstGeom>
            <a:solidFill>
              <a:srgbClr val="A0A0A0"/>
            </a:solidFill>
            <a:ln w="12700">
              <a:noFill/>
              <a:miter lim="800000"/>
              <a:headEnd/>
              <a:tailEnd/>
            </a:ln>
          </p:spPr>
          <p:txBody>
            <a:bodyPr wrap="none" anchor="ctr"/>
            <a:lstStyle/>
            <a:p>
              <a:endParaRPr lang="en-US"/>
            </a:p>
          </p:txBody>
        </p:sp>
        <p:sp>
          <p:nvSpPr>
            <p:cNvPr id="44322" name="Rectangle 290"/>
            <p:cNvSpPr>
              <a:spLocks noChangeArrowheads="1"/>
            </p:cNvSpPr>
            <p:nvPr/>
          </p:nvSpPr>
          <p:spPr bwMode="auto">
            <a:xfrm flipH="1">
              <a:off x="4911" y="1739"/>
              <a:ext cx="1" cy="568"/>
            </a:xfrm>
            <a:prstGeom prst="rect">
              <a:avLst/>
            </a:prstGeom>
            <a:solidFill>
              <a:srgbClr val="A0A0A0"/>
            </a:solidFill>
            <a:ln w="12700">
              <a:noFill/>
              <a:miter lim="800000"/>
              <a:headEnd/>
              <a:tailEnd/>
            </a:ln>
          </p:spPr>
          <p:txBody>
            <a:bodyPr wrap="none" anchor="ctr"/>
            <a:lstStyle/>
            <a:p>
              <a:endParaRPr lang="en-US"/>
            </a:p>
          </p:txBody>
        </p:sp>
        <p:sp>
          <p:nvSpPr>
            <p:cNvPr id="44323" name="Rectangle 291"/>
            <p:cNvSpPr>
              <a:spLocks noChangeArrowheads="1"/>
            </p:cNvSpPr>
            <p:nvPr/>
          </p:nvSpPr>
          <p:spPr bwMode="auto">
            <a:xfrm flipH="1">
              <a:off x="4912" y="1739"/>
              <a:ext cx="1" cy="568"/>
            </a:xfrm>
            <a:prstGeom prst="rect">
              <a:avLst/>
            </a:prstGeom>
            <a:solidFill>
              <a:srgbClr val="A0A0A0"/>
            </a:solidFill>
            <a:ln w="12700">
              <a:noFill/>
              <a:miter lim="800000"/>
              <a:headEnd/>
              <a:tailEnd/>
            </a:ln>
          </p:spPr>
          <p:txBody>
            <a:bodyPr wrap="none" anchor="ctr"/>
            <a:lstStyle/>
            <a:p>
              <a:endParaRPr lang="en-US"/>
            </a:p>
          </p:txBody>
        </p:sp>
        <p:sp>
          <p:nvSpPr>
            <p:cNvPr id="44324" name="Rectangle 292"/>
            <p:cNvSpPr>
              <a:spLocks noChangeArrowheads="1"/>
            </p:cNvSpPr>
            <p:nvPr/>
          </p:nvSpPr>
          <p:spPr bwMode="auto">
            <a:xfrm flipH="1">
              <a:off x="4913" y="1739"/>
              <a:ext cx="1" cy="568"/>
            </a:xfrm>
            <a:prstGeom prst="rect">
              <a:avLst/>
            </a:prstGeom>
            <a:solidFill>
              <a:srgbClr val="909090"/>
            </a:solidFill>
            <a:ln w="12700">
              <a:noFill/>
              <a:miter lim="800000"/>
              <a:headEnd/>
              <a:tailEnd/>
            </a:ln>
          </p:spPr>
          <p:txBody>
            <a:bodyPr wrap="none" anchor="ctr"/>
            <a:lstStyle/>
            <a:p>
              <a:endParaRPr lang="en-US"/>
            </a:p>
          </p:txBody>
        </p:sp>
        <p:sp>
          <p:nvSpPr>
            <p:cNvPr id="44325" name="Rectangle 293"/>
            <p:cNvSpPr>
              <a:spLocks noChangeArrowheads="1"/>
            </p:cNvSpPr>
            <p:nvPr/>
          </p:nvSpPr>
          <p:spPr bwMode="auto">
            <a:xfrm flipH="1">
              <a:off x="4914" y="1739"/>
              <a:ext cx="2" cy="568"/>
            </a:xfrm>
            <a:prstGeom prst="rect">
              <a:avLst/>
            </a:prstGeom>
            <a:solidFill>
              <a:srgbClr val="808080"/>
            </a:solidFill>
            <a:ln w="12700">
              <a:noFill/>
              <a:miter lim="800000"/>
              <a:headEnd/>
              <a:tailEnd/>
            </a:ln>
          </p:spPr>
          <p:txBody>
            <a:bodyPr wrap="none" anchor="ctr"/>
            <a:lstStyle/>
            <a:p>
              <a:endParaRPr lang="en-US"/>
            </a:p>
          </p:txBody>
        </p:sp>
        <p:sp>
          <p:nvSpPr>
            <p:cNvPr id="44326" name="Rectangle 294"/>
            <p:cNvSpPr>
              <a:spLocks noChangeArrowheads="1"/>
            </p:cNvSpPr>
            <p:nvPr/>
          </p:nvSpPr>
          <p:spPr bwMode="auto">
            <a:xfrm flipH="1">
              <a:off x="4916" y="1739"/>
              <a:ext cx="1" cy="568"/>
            </a:xfrm>
            <a:prstGeom prst="rect">
              <a:avLst/>
            </a:prstGeom>
            <a:solidFill>
              <a:srgbClr val="808080"/>
            </a:solidFill>
            <a:ln w="12700">
              <a:noFill/>
              <a:miter lim="800000"/>
              <a:headEnd/>
              <a:tailEnd/>
            </a:ln>
          </p:spPr>
          <p:txBody>
            <a:bodyPr wrap="none" anchor="ctr"/>
            <a:lstStyle/>
            <a:p>
              <a:endParaRPr lang="en-US"/>
            </a:p>
          </p:txBody>
        </p:sp>
        <p:sp>
          <p:nvSpPr>
            <p:cNvPr id="44327" name="Rectangle 295"/>
            <p:cNvSpPr>
              <a:spLocks noChangeArrowheads="1"/>
            </p:cNvSpPr>
            <p:nvPr/>
          </p:nvSpPr>
          <p:spPr bwMode="auto">
            <a:xfrm flipH="1">
              <a:off x="4918" y="1739"/>
              <a:ext cx="1" cy="568"/>
            </a:xfrm>
            <a:prstGeom prst="rect">
              <a:avLst/>
            </a:prstGeom>
            <a:solidFill>
              <a:srgbClr val="808080"/>
            </a:solidFill>
            <a:ln w="12700">
              <a:noFill/>
              <a:miter lim="800000"/>
              <a:headEnd/>
              <a:tailEnd/>
            </a:ln>
          </p:spPr>
          <p:txBody>
            <a:bodyPr wrap="none" anchor="ctr"/>
            <a:lstStyle/>
            <a:p>
              <a:endParaRPr lang="en-US"/>
            </a:p>
          </p:txBody>
        </p:sp>
        <p:sp>
          <p:nvSpPr>
            <p:cNvPr id="44328" name="Rectangle 296"/>
            <p:cNvSpPr>
              <a:spLocks noChangeArrowheads="1"/>
            </p:cNvSpPr>
            <p:nvPr/>
          </p:nvSpPr>
          <p:spPr bwMode="auto">
            <a:xfrm flipH="1">
              <a:off x="4919" y="1739"/>
              <a:ext cx="2" cy="568"/>
            </a:xfrm>
            <a:prstGeom prst="rect">
              <a:avLst/>
            </a:prstGeom>
            <a:solidFill>
              <a:srgbClr val="808080"/>
            </a:solidFill>
            <a:ln w="12700">
              <a:noFill/>
              <a:miter lim="800000"/>
              <a:headEnd/>
              <a:tailEnd/>
            </a:ln>
          </p:spPr>
          <p:txBody>
            <a:bodyPr wrap="none" anchor="ctr"/>
            <a:lstStyle/>
            <a:p>
              <a:endParaRPr lang="en-US"/>
            </a:p>
          </p:txBody>
        </p:sp>
        <p:sp>
          <p:nvSpPr>
            <p:cNvPr id="44329" name="Rectangle 297"/>
            <p:cNvSpPr>
              <a:spLocks noChangeArrowheads="1"/>
            </p:cNvSpPr>
            <p:nvPr/>
          </p:nvSpPr>
          <p:spPr bwMode="auto">
            <a:xfrm flipH="1">
              <a:off x="4921" y="1739"/>
              <a:ext cx="1" cy="568"/>
            </a:xfrm>
            <a:prstGeom prst="rect">
              <a:avLst/>
            </a:prstGeom>
            <a:solidFill>
              <a:srgbClr val="808080"/>
            </a:solidFill>
            <a:ln w="12700">
              <a:noFill/>
              <a:miter lim="800000"/>
              <a:headEnd/>
              <a:tailEnd/>
            </a:ln>
          </p:spPr>
          <p:txBody>
            <a:bodyPr wrap="none" anchor="ctr"/>
            <a:lstStyle/>
            <a:p>
              <a:endParaRPr lang="en-US"/>
            </a:p>
          </p:txBody>
        </p:sp>
        <p:sp>
          <p:nvSpPr>
            <p:cNvPr id="44330" name="Rectangle 298"/>
            <p:cNvSpPr>
              <a:spLocks noChangeArrowheads="1"/>
            </p:cNvSpPr>
            <p:nvPr/>
          </p:nvSpPr>
          <p:spPr bwMode="auto">
            <a:xfrm flipH="1">
              <a:off x="4921" y="1739"/>
              <a:ext cx="2" cy="568"/>
            </a:xfrm>
            <a:prstGeom prst="rect">
              <a:avLst/>
            </a:prstGeom>
            <a:solidFill>
              <a:srgbClr val="808080"/>
            </a:solidFill>
            <a:ln w="12700">
              <a:noFill/>
              <a:miter lim="800000"/>
              <a:headEnd/>
              <a:tailEnd/>
            </a:ln>
          </p:spPr>
          <p:txBody>
            <a:bodyPr wrap="none" anchor="ctr"/>
            <a:lstStyle/>
            <a:p>
              <a:endParaRPr lang="en-US"/>
            </a:p>
          </p:txBody>
        </p:sp>
        <p:sp>
          <p:nvSpPr>
            <p:cNvPr id="44331" name="Rectangle 299"/>
            <p:cNvSpPr>
              <a:spLocks noChangeArrowheads="1"/>
            </p:cNvSpPr>
            <p:nvPr/>
          </p:nvSpPr>
          <p:spPr bwMode="auto">
            <a:xfrm flipH="1">
              <a:off x="4923" y="1739"/>
              <a:ext cx="1" cy="568"/>
            </a:xfrm>
            <a:prstGeom prst="rect">
              <a:avLst/>
            </a:prstGeom>
            <a:solidFill>
              <a:srgbClr val="808080"/>
            </a:solidFill>
            <a:ln w="12700">
              <a:noFill/>
              <a:miter lim="800000"/>
              <a:headEnd/>
              <a:tailEnd/>
            </a:ln>
          </p:spPr>
          <p:txBody>
            <a:bodyPr wrap="none" anchor="ctr"/>
            <a:lstStyle/>
            <a:p>
              <a:endParaRPr lang="en-US"/>
            </a:p>
          </p:txBody>
        </p:sp>
        <p:sp>
          <p:nvSpPr>
            <p:cNvPr id="44332" name="Rectangle 300"/>
            <p:cNvSpPr>
              <a:spLocks noChangeArrowheads="1"/>
            </p:cNvSpPr>
            <p:nvPr/>
          </p:nvSpPr>
          <p:spPr bwMode="auto">
            <a:xfrm flipH="1">
              <a:off x="4924" y="1739"/>
              <a:ext cx="2" cy="568"/>
            </a:xfrm>
            <a:prstGeom prst="rect">
              <a:avLst/>
            </a:prstGeom>
            <a:solidFill>
              <a:srgbClr val="808080"/>
            </a:solidFill>
            <a:ln w="12700">
              <a:noFill/>
              <a:miter lim="800000"/>
              <a:headEnd/>
              <a:tailEnd/>
            </a:ln>
          </p:spPr>
          <p:txBody>
            <a:bodyPr wrap="none" anchor="ctr"/>
            <a:lstStyle/>
            <a:p>
              <a:endParaRPr lang="en-US"/>
            </a:p>
          </p:txBody>
        </p:sp>
        <p:sp>
          <p:nvSpPr>
            <p:cNvPr id="44333" name="Rectangle 301"/>
            <p:cNvSpPr>
              <a:spLocks noChangeArrowheads="1"/>
            </p:cNvSpPr>
            <p:nvPr/>
          </p:nvSpPr>
          <p:spPr bwMode="auto">
            <a:xfrm flipH="1">
              <a:off x="4926" y="1739"/>
              <a:ext cx="1" cy="568"/>
            </a:xfrm>
            <a:prstGeom prst="rect">
              <a:avLst/>
            </a:prstGeom>
            <a:solidFill>
              <a:srgbClr val="808080"/>
            </a:solidFill>
            <a:ln w="12700">
              <a:noFill/>
              <a:miter lim="800000"/>
              <a:headEnd/>
              <a:tailEnd/>
            </a:ln>
          </p:spPr>
          <p:txBody>
            <a:bodyPr wrap="none" anchor="ctr"/>
            <a:lstStyle/>
            <a:p>
              <a:endParaRPr lang="en-US"/>
            </a:p>
          </p:txBody>
        </p:sp>
        <p:sp>
          <p:nvSpPr>
            <p:cNvPr id="44334" name="Rectangle 302"/>
            <p:cNvSpPr>
              <a:spLocks noChangeArrowheads="1"/>
            </p:cNvSpPr>
            <p:nvPr/>
          </p:nvSpPr>
          <p:spPr bwMode="auto">
            <a:xfrm flipH="1">
              <a:off x="4928" y="1739"/>
              <a:ext cx="1" cy="568"/>
            </a:xfrm>
            <a:prstGeom prst="rect">
              <a:avLst/>
            </a:prstGeom>
            <a:solidFill>
              <a:srgbClr val="808080"/>
            </a:solidFill>
            <a:ln w="12700">
              <a:noFill/>
              <a:miter lim="800000"/>
              <a:headEnd/>
              <a:tailEnd/>
            </a:ln>
          </p:spPr>
          <p:txBody>
            <a:bodyPr wrap="none" anchor="ctr"/>
            <a:lstStyle/>
            <a:p>
              <a:endParaRPr lang="en-US"/>
            </a:p>
          </p:txBody>
        </p:sp>
        <p:sp>
          <p:nvSpPr>
            <p:cNvPr id="44335" name="Rectangle 303"/>
            <p:cNvSpPr>
              <a:spLocks noChangeArrowheads="1"/>
            </p:cNvSpPr>
            <p:nvPr/>
          </p:nvSpPr>
          <p:spPr bwMode="auto">
            <a:xfrm flipH="1">
              <a:off x="4929" y="1739"/>
              <a:ext cx="2" cy="568"/>
            </a:xfrm>
            <a:prstGeom prst="rect">
              <a:avLst/>
            </a:prstGeom>
            <a:solidFill>
              <a:srgbClr val="808080"/>
            </a:solidFill>
            <a:ln w="12700">
              <a:noFill/>
              <a:miter lim="800000"/>
              <a:headEnd/>
              <a:tailEnd/>
            </a:ln>
          </p:spPr>
          <p:txBody>
            <a:bodyPr wrap="none" anchor="ctr"/>
            <a:lstStyle/>
            <a:p>
              <a:endParaRPr lang="en-US"/>
            </a:p>
          </p:txBody>
        </p:sp>
        <p:sp>
          <p:nvSpPr>
            <p:cNvPr id="44336" name="Rectangle 304"/>
            <p:cNvSpPr>
              <a:spLocks noChangeArrowheads="1"/>
            </p:cNvSpPr>
            <p:nvPr/>
          </p:nvSpPr>
          <p:spPr bwMode="auto">
            <a:xfrm>
              <a:off x="4754" y="1743"/>
              <a:ext cx="171" cy="560"/>
            </a:xfrm>
            <a:prstGeom prst="rect">
              <a:avLst/>
            </a:prstGeom>
            <a:noFill/>
            <a:ln w="12700">
              <a:solidFill>
                <a:srgbClr val="000000"/>
              </a:solidFill>
              <a:miter lim="800000"/>
              <a:headEnd/>
              <a:tailEnd/>
            </a:ln>
          </p:spPr>
          <p:txBody>
            <a:bodyPr wrap="none" anchor="ctr"/>
            <a:lstStyle/>
            <a:p>
              <a:endParaRPr lang="en-US"/>
            </a:p>
          </p:txBody>
        </p:sp>
        <p:sp>
          <p:nvSpPr>
            <p:cNvPr id="44337" name="Rectangle 305"/>
            <p:cNvSpPr>
              <a:spLocks noChangeArrowheads="1"/>
            </p:cNvSpPr>
            <p:nvPr/>
          </p:nvSpPr>
          <p:spPr bwMode="auto">
            <a:xfrm>
              <a:off x="4754" y="1626"/>
              <a:ext cx="101" cy="106"/>
            </a:xfrm>
            <a:prstGeom prst="rect">
              <a:avLst/>
            </a:prstGeom>
            <a:solidFill>
              <a:srgbClr val="800000"/>
            </a:solidFill>
            <a:ln w="12700">
              <a:solidFill>
                <a:srgbClr val="000000"/>
              </a:solidFill>
              <a:miter lim="800000"/>
              <a:headEnd/>
              <a:tailEnd/>
            </a:ln>
          </p:spPr>
          <p:txBody>
            <a:bodyPr wrap="none" anchor="ctr"/>
            <a:lstStyle/>
            <a:p>
              <a:endParaRPr lang="en-US"/>
            </a:p>
          </p:txBody>
        </p:sp>
        <p:sp>
          <p:nvSpPr>
            <p:cNvPr id="44338" name="Freeform 306"/>
            <p:cNvSpPr>
              <a:spLocks/>
            </p:cNvSpPr>
            <p:nvPr/>
          </p:nvSpPr>
          <p:spPr bwMode="auto">
            <a:xfrm>
              <a:off x="4750" y="2309"/>
              <a:ext cx="183" cy="105"/>
            </a:xfrm>
            <a:custGeom>
              <a:avLst/>
              <a:gdLst>
                <a:gd name="T0" fmla="*/ 0 w 183"/>
                <a:gd name="T1" fmla="*/ 0 h 105"/>
                <a:gd name="T2" fmla="*/ 182 w 183"/>
                <a:gd name="T3" fmla="*/ 0 h 105"/>
                <a:gd name="T4" fmla="*/ 118 w 183"/>
                <a:gd name="T5" fmla="*/ 104 h 105"/>
                <a:gd name="T6" fmla="*/ 63 w 183"/>
                <a:gd name="T7" fmla="*/ 104 h 105"/>
                <a:gd name="T8" fmla="*/ 0 w 183"/>
                <a:gd name="T9" fmla="*/ 0 h 105"/>
                <a:gd name="T10" fmla="*/ 0 60000 65536"/>
                <a:gd name="T11" fmla="*/ 0 60000 65536"/>
                <a:gd name="T12" fmla="*/ 0 60000 65536"/>
                <a:gd name="T13" fmla="*/ 0 60000 65536"/>
                <a:gd name="T14" fmla="*/ 0 60000 65536"/>
                <a:gd name="T15" fmla="*/ 0 w 183"/>
                <a:gd name="T16" fmla="*/ 0 h 105"/>
                <a:gd name="T17" fmla="*/ 183 w 183"/>
                <a:gd name="T18" fmla="*/ 105 h 105"/>
              </a:gdLst>
              <a:ahLst/>
              <a:cxnLst>
                <a:cxn ang="T10">
                  <a:pos x="T0" y="T1"/>
                </a:cxn>
                <a:cxn ang="T11">
                  <a:pos x="T2" y="T3"/>
                </a:cxn>
                <a:cxn ang="T12">
                  <a:pos x="T4" y="T5"/>
                </a:cxn>
                <a:cxn ang="T13">
                  <a:pos x="T6" y="T7"/>
                </a:cxn>
                <a:cxn ang="T14">
                  <a:pos x="T8" y="T9"/>
                </a:cxn>
              </a:cxnLst>
              <a:rect l="T15" t="T16" r="T17" b="T18"/>
              <a:pathLst>
                <a:path w="183" h="105">
                  <a:moveTo>
                    <a:pt x="0" y="0"/>
                  </a:moveTo>
                  <a:lnTo>
                    <a:pt x="182" y="0"/>
                  </a:lnTo>
                  <a:lnTo>
                    <a:pt x="118" y="104"/>
                  </a:lnTo>
                  <a:lnTo>
                    <a:pt x="63" y="104"/>
                  </a:lnTo>
                  <a:lnTo>
                    <a:pt x="0" y="0"/>
                  </a:lnTo>
                </a:path>
              </a:pathLst>
            </a:custGeom>
            <a:noFill/>
            <a:ln w="12700" cap="rnd">
              <a:solidFill>
                <a:srgbClr val="000000"/>
              </a:solidFill>
              <a:round/>
              <a:headEnd/>
              <a:tailEnd/>
            </a:ln>
          </p:spPr>
          <p:txBody>
            <a:bodyPr/>
            <a:lstStyle/>
            <a:p>
              <a:endParaRPr lang="en-US"/>
            </a:p>
          </p:txBody>
        </p:sp>
        <p:sp>
          <p:nvSpPr>
            <p:cNvPr id="44339" name="Rectangle 307"/>
            <p:cNvSpPr>
              <a:spLocks noChangeArrowheads="1"/>
            </p:cNvSpPr>
            <p:nvPr/>
          </p:nvSpPr>
          <p:spPr bwMode="auto">
            <a:xfrm>
              <a:off x="4769" y="1688"/>
              <a:ext cx="141" cy="44"/>
            </a:xfrm>
            <a:prstGeom prst="rect">
              <a:avLst/>
            </a:prstGeom>
            <a:noFill/>
            <a:ln w="12700">
              <a:solidFill>
                <a:srgbClr val="000000"/>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195.JPG"/>
          <p:cNvPicPr>
            <a:picLocks noChangeAspect="1"/>
          </p:cNvPicPr>
          <p:nvPr/>
        </p:nvPicPr>
        <p:blipFill>
          <a:blip r:embed="rId3" cstate="print"/>
          <a:stretch>
            <a:fillRect/>
          </a:stretch>
        </p:blipFill>
        <p:spPr>
          <a:xfrm>
            <a:off x="30480" y="0"/>
            <a:ext cx="6936380" cy="5394960"/>
          </a:xfrm>
          <a:prstGeom prst="rect">
            <a:avLst/>
          </a:prstGeom>
          <a:effectLst>
            <a:innerShdw blurRad="63500" dist="50800" dir="2700000">
              <a:prstClr val="black">
                <a:alpha val="50000"/>
              </a:prstClr>
            </a:innerShdw>
          </a:effectLst>
        </p:spPr>
      </p:pic>
      <p:sp>
        <p:nvSpPr>
          <p:cNvPr id="275458" name="Rectangle 2"/>
          <p:cNvSpPr>
            <a:spLocks noGrp="1" noChangeArrowheads="1"/>
          </p:cNvSpPr>
          <p:nvPr>
            <p:ph type="title"/>
          </p:nvPr>
        </p:nvSpPr>
        <p:spPr>
          <a:xfrm>
            <a:off x="685800" y="0"/>
            <a:ext cx="7772400" cy="1219200"/>
          </a:xfrm>
        </p:spPr>
        <p:txBody>
          <a:bodyPr/>
          <a:lstStyle/>
          <a:p>
            <a:pPr eaLnBrk="1" hangingPunct="1">
              <a:defRPr/>
            </a:pPr>
            <a:r>
              <a:rPr lang="en-US" dirty="0" smtClean="0"/>
              <a:t>Plants are computer controlled</a:t>
            </a:r>
          </a:p>
        </p:txBody>
      </p:sp>
      <p:pic>
        <p:nvPicPr>
          <p:cNvPr id="275459" name="Picture 3" descr="MVC-009S"/>
          <p:cNvPicPr>
            <a:picLocks noChangeAspect="1" noChangeArrowheads="1"/>
          </p:cNvPicPr>
          <p:nvPr/>
        </p:nvPicPr>
        <p:blipFill>
          <a:blip r:embed="rId4" cstate="print"/>
          <a:srcRect/>
          <a:stretch>
            <a:fillRect/>
          </a:stretch>
        </p:blipFill>
        <p:spPr bwMode="auto">
          <a:xfrm>
            <a:off x="1828800" y="1371600"/>
            <a:ext cx="7315200" cy="5486400"/>
          </a:xfrm>
          <a:prstGeom prst="rect">
            <a:avLst/>
          </a:prstGeom>
          <a:noFill/>
          <a:effectLst>
            <a:innerShdw blurRad="63500" dist="101600" dir="13500000">
              <a:prstClr val="black">
                <a:alpha val="50000"/>
              </a:prstClr>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1828800" y="1676400"/>
            <a:ext cx="5715000" cy="3276600"/>
          </a:xfrm>
          <a:prstGeom prst="rect">
            <a:avLst/>
          </a:prstGeom>
        </p:spPr>
        <p:txBody>
          <a:bodyPr wrap="none" fromWordArt="1">
            <a:prstTxWarp prst="textDeflateBottom">
              <a:avLst>
                <a:gd name="adj" fmla="val 76472"/>
              </a:avLst>
            </a:prstTxWarp>
            <a:scene3d>
              <a:camera prst="legacyPerspectiveFront">
                <a:rot lat="20099994" lon="20099994" rev="0"/>
              </a:camera>
              <a:lightRig rig="legacyNormal2" dir="t"/>
            </a:scene3d>
            <a:sp3d extrusionH="887400" prstMaterial="legacyMatte">
              <a:extrusionClr>
                <a:srgbClr val="939676"/>
              </a:extrusionClr>
            </a:sp3d>
          </a:bodyPr>
          <a:lstStyle/>
          <a:p>
            <a:pPr algn="ctr"/>
            <a:r>
              <a:rPr lang="en-US" sz="3600" kern="10" dirty="0" smtClean="0">
                <a:ln w="9525">
                  <a:round/>
                  <a:headEnd/>
                  <a:tailEnd/>
                </a:ln>
                <a:gradFill rotWithShape="1">
                  <a:gsLst>
                    <a:gs pos="0">
                      <a:srgbClr val="707070"/>
                    </a:gs>
                    <a:gs pos="50000">
                      <a:srgbClr val="FFFFFF"/>
                    </a:gs>
                    <a:gs pos="100000">
                      <a:srgbClr val="707070"/>
                    </a:gs>
                  </a:gsLst>
                  <a:lin ang="2700000" scaled="1"/>
                </a:gradFill>
                <a:latin typeface="Impact"/>
              </a:rPr>
              <a:t>Next</a:t>
            </a:r>
            <a:endParaRPr lang="en-US" sz="3600" kern="10" dirty="0">
              <a:ln w="9525">
                <a:round/>
                <a:headEnd/>
                <a:tailEnd/>
              </a:ln>
              <a:gradFill rotWithShape="1">
                <a:gsLst>
                  <a:gs pos="0">
                    <a:srgbClr val="707070"/>
                  </a:gs>
                  <a:gs pos="50000">
                    <a:srgbClr val="FFFFFF"/>
                  </a:gs>
                  <a:gs pos="100000">
                    <a:srgbClr val="707070"/>
                  </a:gs>
                </a:gsLst>
                <a:lin ang="2700000" scaled="1"/>
              </a:gradFill>
              <a:latin typeface="Impact"/>
            </a:endParaRPr>
          </a:p>
        </p:txBody>
      </p:sp>
    </p:spTree>
    <p:extLst>
      <p:ext uri="{BB962C8B-B14F-4D97-AF65-F5344CB8AC3E}">
        <p14:creationId xmlns:p14="http://schemas.microsoft.com/office/powerpoint/2010/main" val="2146507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ctrTitle" sz="quarter" idx="4294967295"/>
          </p:nvPr>
        </p:nvSpPr>
        <p:spPr>
          <a:xfrm>
            <a:off x="228600" y="304800"/>
            <a:ext cx="5943600" cy="1143000"/>
          </a:xfrm>
        </p:spPr>
        <p:txBody>
          <a:bodyPr/>
          <a:lstStyle/>
          <a:p>
            <a:pPr eaLnBrk="1" hangingPunct="1">
              <a:defRPr/>
            </a:pPr>
            <a:r>
              <a:rPr lang="en-US" sz="6000" dirty="0" smtClean="0"/>
              <a:t>HMA PLACEMENT </a:t>
            </a:r>
          </a:p>
        </p:txBody>
      </p:sp>
      <p:pic>
        <p:nvPicPr>
          <p:cNvPr id="73731" name="Picture 3" descr="slide35"/>
          <p:cNvPicPr>
            <a:picLocks noChangeAspect="1" noChangeArrowheads="1"/>
          </p:cNvPicPr>
          <p:nvPr/>
        </p:nvPicPr>
        <p:blipFill>
          <a:blip r:embed="rId2" cstate="print"/>
          <a:srcRect/>
          <a:stretch>
            <a:fillRect/>
          </a:stretch>
        </p:blipFill>
        <p:spPr bwMode="auto">
          <a:xfrm>
            <a:off x="1828800" y="1752600"/>
            <a:ext cx="5334000" cy="4000500"/>
          </a:xfrm>
          <a:prstGeom prst="rect">
            <a:avLst/>
          </a:prstGeom>
          <a:noFill/>
          <a:ln w="9525">
            <a:noFill/>
            <a:miter lim="800000"/>
            <a:headEnd/>
            <a:tailEnd/>
          </a:ln>
        </p:spPr>
      </p:pic>
    </p:spTree>
    <p:extLst>
      <p:ext uri="{BB962C8B-B14F-4D97-AF65-F5344CB8AC3E}">
        <p14:creationId xmlns:p14="http://schemas.microsoft.com/office/powerpoint/2010/main" val="283522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0" y="381000"/>
            <a:ext cx="8229600" cy="1371600"/>
          </a:xfrm>
        </p:spPr>
        <p:txBody>
          <a:bodyPr/>
          <a:lstStyle/>
          <a:p>
            <a:pPr eaLnBrk="1" hangingPunct="1">
              <a:defRPr/>
            </a:pPr>
            <a:r>
              <a:rPr lang="en-US" smtClean="0"/>
              <a:t>To Be Covered</a:t>
            </a:r>
          </a:p>
        </p:txBody>
      </p:sp>
      <p:sp>
        <p:nvSpPr>
          <p:cNvPr id="290819" name="Rectangle 3"/>
          <p:cNvSpPr>
            <a:spLocks noGrp="1" noChangeArrowheads="1"/>
          </p:cNvSpPr>
          <p:nvPr>
            <p:ph idx="4294967295"/>
          </p:nvPr>
        </p:nvSpPr>
        <p:spPr>
          <a:xfrm>
            <a:off x="2819400" y="1905000"/>
            <a:ext cx="6324600" cy="4038600"/>
          </a:xfrm>
        </p:spPr>
        <p:txBody>
          <a:bodyPr/>
          <a:lstStyle/>
          <a:p>
            <a:pPr eaLnBrk="1" hangingPunct="1">
              <a:defRPr/>
            </a:pPr>
            <a:r>
              <a:rPr lang="en-US" sz="4000" dirty="0" smtClean="0"/>
              <a:t>Hauling</a:t>
            </a:r>
          </a:p>
          <a:p>
            <a:pPr eaLnBrk="1" hangingPunct="1">
              <a:defRPr/>
            </a:pPr>
            <a:endParaRPr lang="en-US" sz="4000" dirty="0" smtClean="0"/>
          </a:p>
          <a:p>
            <a:pPr eaLnBrk="1" hangingPunct="1">
              <a:defRPr/>
            </a:pPr>
            <a:r>
              <a:rPr lang="en-US" sz="4000" dirty="0" smtClean="0"/>
              <a:t>Placement</a:t>
            </a:r>
          </a:p>
          <a:p>
            <a:pPr eaLnBrk="1" hangingPunct="1">
              <a:defRPr/>
            </a:pPr>
            <a:endParaRPr lang="en-US" sz="4000" dirty="0" smtClean="0"/>
          </a:p>
          <a:p>
            <a:pPr eaLnBrk="1" hangingPunct="1">
              <a:defRPr/>
            </a:pPr>
            <a:r>
              <a:rPr lang="en-US" sz="4000" dirty="0" smtClean="0"/>
              <a:t>Compaction</a:t>
            </a:r>
          </a:p>
        </p:txBody>
      </p:sp>
    </p:spTree>
    <p:extLst>
      <p:ext uri="{BB962C8B-B14F-4D97-AF65-F5344CB8AC3E}">
        <p14:creationId xmlns:p14="http://schemas.microsoft.com/office/powerpoint/2010/main" val="1570731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838200" y="152400"/>
            <a:ext cx="7772400" cy="1143000"/>
          </a:xfrm>
        </p:spPr>
        <p:txBody>
          <a:bodyPr/>
          <a:lstStyle/>
          <a:p>
            <a:pPr eaLnBrk="1" hangingPunct="1">
              <a:defRPr/>
            </a:pPr>
            <a:r>
              <a:rPr lang="en-US" dirty="0" smtClean="0"/>
              <a:t>Tri Axle </a:t>
            </a:r>
            <a:br>
              <a:rPr lang="en-US" dirty="0" smtClean="0"/>
            </a:br>
            <a:r>
              <a:rPr lang="en-US" dirty="0" smtClean="0"/>
              <a:t> Dump Truck</a:t>
            </a:r>
          </a:p>
        </p:txBody>
      </p:sp>
      <p:pic>
        <p:nvPicPr>
          <p:cNvPr id="75779" name="Picture 3" descr="Picture 017"/>
          <p:cNvPicPr>
            <a:picLocks noChangeAspect="1" noChangeArrowheads="1"/>
          </p:cNvPicPr>
          <p:nvPr/>
        </p:nvPicPr>
        <p:blipFill>
          <a:blip r:embed="rId3" cstate="print"/>
          <a:srcRect/>
          <a:stretch>
            <a:fillRect/>
          </a:stretch>
        </p:blipFill>
        <p:spPr bwMode="auto">
          <a:xfrm>
            <a:off x="1828800" y="1485900"/>
            <a:ext cx="5791200" cy="4343400"/>
          </a:xfrm>
          <a:prstGeom prst="rect">
            <a:avLst/>
          </a:prstGeom>
          <a:noFill/>
          <a:ln w="9525">
            <a:noFill/>
            <a:miter lim="800000"/>
            <a:headEnd/>
            <a:tailEnd/>
          </a:ln>
        </p:spPr>
      </p:pic>
    </p:spTree>
    <p:extLst>
      <p:ext uri="{BB962C8B-B14F-4D97-AF65-F5344CB8AC3E}">
        <p14:creationId xmlns:p14="http://schemas.microsoft.com/office/powerpoint/2010/main" val="37722704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04800" y="0"/>
            <a:ext cx="8229600" cy="1371600"/>
          </a:xfrm>
        </p:spPr>
        <p:txBody>
          <a:bodyPr/>
          <a:lstStyle/>
          <a:p>
            <a:pPr eaLnBrk="1" hangingPunct="1">
              <a:defRPr/>
            </a:pPr>
            <a:r>
              <a:rPr lang="en-US" dirty="0" smtClean="0"/>
              <a:t>High Dump Semi-truck</a:t>
            </a:r>
          </a:p>
        </p:txBody>
      </p:sp>
      <p:pic>
        <p:nvPicPr>
          <p:cNvPr id="76803" name="Picture 3" descr="IMG0047"/>
          <p:cNvPicPr>
            <a:picLocks noChangeAspect="1" noChangeArrowheads="1"/>
          </p:cNvPicPr>
          <p:nvPr/>
        </p:nvPicPr>
        <p:blipFill>
          <a:blip r:embed="rId3" cstate="print"/>
          <a:srcRect l="2083" t="9375" r="2083" b="3125"/>
          <a:stretch>
            <a:fillRect/>
          </a:stretch>
        </p:blipFill>
        <p:spPr bwMode="auto">
          <a:xfrm>
            <a:off x="685800" y="1066800"/>
            <a:ext cx="7635875" cy="4648200"/>
          </a:xfrm>
          <a:prstGeom prst="rect">
            <a:avLst/>
          </a:prstGeom>
          <a:noFill/>
          <a:ln w="9525">
            <a:noFill/>
            <a:miter lim="800000"/>
            <a:headEnd/>
            <a:tailEnd/>
          </a:ln>
        </p:spPr>
      </p:pic>
    </p:spTree>
    <p:extLst>
      <p:ext uri="{BB962C8B-B14F-4D97-AF65-F5344CB8AC3E}">
        <p14:creationId xmlns:p14="http://schemas.microsoft.com/office/powerpoint/2010/main" val="326548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idx="4294967295"/>
          </p:nvPr>
        </p:nvSpPr>
        <p:spPr>
          <a:xfrm>
            <a:off x="609600" y="152400"/>
            <a:ext cx="7772400" cy="1143000"/>
          </a:xfrm>
        </p:spPr>
        <p:txBody>
          <a:bodyPr/>
          <a:lstStyle/>
          <a:p>
            <a:pPr eaLnBrk="1" hangingPunct="1">
              <a:defRPr/>
            </a:pPr>
            <a:r>
              <a:rPr lang="en-US" dirty="0" smtClean="0"/>
              <a:t>Belly Dump</a:t>
            </a:r>
          </a:p>
        </p:txBody>
      </p:sp>
      <p:pic>
        <p:nvPicPr>
          <p:cNvPr id="77827" name="Picture 3" descr="IMG0046"/>
          <p:cNvPicPr>
            <a:picLocks noChangeAspect="1" noChangeArrowheads="1"/>
          </p:cNvPicPr>
          <p:nvPr/>
        </p:nvPicPr>
        <p:blipFill>
          <a:blip r:embed="rId3" cstate="print"/>
          <a:srcRect l="5208" t="6250" r="2083" b="4688"/>
          <a:stretch>
            <a:fillRect/>
          </a:stretch>
        </p:blipFill>
        <p:spPr bwMode="auto">
          <a:xfrm>
            <a:off x="1066800" y="1143000"/>
            <a:ext cx="7239000" cy="4635500"/>
          </a:xfrm>
          <a:prstGeom prst="rect">
            <a:avLst/>
          </a:prstGeom>
          <a:noFill/>
          <a:ln w="9525">
            <a:noFill/>
            <a:miter lim="800000"/>
            <a:headEnd/>
            <a:tailEnd/>
          </a:ln>
        </p:spPr>
      </p:pic>
    </p:spTree>
    <p:extLst>
      <p:ext uri="{BB962C8B-B14F-4D97-AF65-F5344CB8AC3E}">
        <p14:creationId xmlns:p14="http://schemas.microsoft.com/office/powerpoint/2010/main" val="3900787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idx="4294967295"/>
          </p:nvPr>
        </p:nvSpPr>
        <p:spPr>
          <a:xfrm>
            <a:off x="304800" y="152400"/>
            <a:ext cx="8229600" cy="1371600"/>
          </a:xfrm>
        </p:spPr>
        <p:txBody>
          <a:bodyPr/>
          <a:lstStyle/>
          <a:p>
            <a:pPr eaLnBrk="1" hangingPunct="1">
              <a:defRPr/>
            </a:pPr>
            <a:r>
              <a:rPr lang="en-US" dirty="0" smtClean="0"/>
              <a:t>Multi-WHEELED</a:t>
            </a:r>
            <a:br>
              <a:rPr lang="en-US" dirty="0" smtClean="0"/>
            </a:br>
            <a:r>
              <a:rPr lang="en-US" dirty="0" smtClean="0"/>
              <a:t>Conveyor Feed</a:t>
            </a:r>
          </a:p>
        </p:txBody>
      </p:sp>
      <p:pic>
        <p:nvPicPr>
          <p:cNvPr id="78851" name="Picture 3" descr="IMG0045"/>
          <p:cNvPicPr>
            <a:picLocks noChangeAspect="1" noChangeArrowheads="1"/>
          </p:cNvPicPr>
          <p:nvPr/>
        </p:nvPicPr>
        <p:blipFill>
          <a:blip r:embed="rId3" cstate="print"/>
          <a:srcRect t="12500"/>
          <a:stretch>
            <a:fillRect/>
          </a:stretch>
        </p:blipFill>
        <p:spPr bwMode="auto">
          <a:xfrm>
            <a:off x="914400" y="1524000"/>
            <a:ext cx="7315200" cy="4267200"/>
          </a:xfrm>
          <a:prstGeom prst="rect">
            <a:avLst/>
          </a:prstGeom>
          <a:noFill/>
          <a:ln w="9525">
            <a:noFill/>
            <a:miter lim="800000"/>
            <a:headEnd/>
            <a:tailEnd/>
          </a:ln>
        </p:spPr>
      </p:pic>
    </p:spTree>
    <p:extLst>
      <p:ext uri="{BB962C8B-B14F-4D97-AF65-F5344CB8AC3E}">
        <p14:creationId xmlns:p14="http://schemas.microsoft.com/office/powerpoint/2010/main" val="2099152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0223.jpg"/>
          <p:cNvPicPr>
            <a:picLocks noChangeAspect="1"/>
          </p:cNvPicPr>
          <p:nvPr/>
        </p:nvPicPr>
        <p:blipFill>
          <a:blip r:embed="rId3" cstate="print"/>
          <a:stretch>
            <a:fillRect/>
          </a:stretch>
        </p:blipFill>
        <p:spPr>
          <a:xfrm>
            <a:off x="0" y="0"/>
            <a:ext cx="9144000" cy="5943600"/>
          </a:xfrm>
          <a:prstGeom prst="rect">
            <a:avLst/>
          </a:prstGeom>
        </p:spPr>
      </p:pic>
      <p:sp>
        <p:nvSpPr>
          <p:cNvPr id="299010" name="Rectangle 2"/>
          <p:cNvSpPr>
            <a:spLocks noGrp="1" noChangeArrowheads="1"/>
          </p:cNvSpPr>
          <p:nvPr>
            <p:ph type="title" idx="4294967295"/>
          </p:nvPr>
        </p:nvSpPr>
        <p:spPr>
          <a:xfrm>
            <a:off x="304800" y="152400"/>
            <a:ext cx="8229600" cy="1371600"/>
          </a:xfrm>
        </p:spPr>
        <p:txBody>
          <a:bodyPr/>
          <a:lstStyle/>
          <a:p>
            <a:pPr eaLnBrk="1" hangingPunct="1">
              <a:defRPr/>
            </a:pPr>
            <a:r>
              <a:rPr lang="en-US" dirty="0" smtClean="0"/>
              <a:t>Correct Tack on Asphalt</a:t>
            </a:r>
          </a:p>
        </p:txBody>
      </p:sp>
    </p:spTree>
    <p:extLst>
      <p:ext uri="{BB962C8B-B14F-4D97-AF65-F5344CB8AC3E}">
        <p14:creationId xmlns:p14="http://schemas.microsoft.com/office/powerpoint/2010/main" val="2099152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0214.jpg"/>
          <p:cNvPicPr>
            <a:picLocks noChangeAspect="1"/>
          </p:cNvPicPr>
          <p:nvPr/>
        </p:nvPicPr>
        <p:blipFill>
          <a:blip r:embed="rId3" cstate="print"/>
          <a:stretch>
            <a:fillRect/>
          </a:stretch>
        </p:blipFill>
        <p:spPr>
          <a:xfrm>
            <a:off x="0" y="0"/>
            <a:ext cx="9144000" cy="5791200"/>
          </a:xfrm>
          <a:prstGeom prst="rect">
            <a:avLst/>
          </a:prstGeom>
        </p:spPr>
      </p:pic>
      <p:sp>
        <p:nvSpPr>
          <p:cNvPr id="299010" name="Rectangle 2"/>
          <p:cNvSpPr>
            <a:spLocks noGrp="1" noChangeArrowheads="1"/>
          </p:cNvSpPr>
          <p:nvPr>
            <p:ph type="title" idx="4294967295"/>
          </p:nvPr>
        </p:nvSpPr>
        <p:spPr>
          <a:xfrm>
            <a:off x="304800" y="152400"/>
            <a:ext cx="8229600" cy="1371600"/>
          </a:xfrm>
        </p:spPr>
        <p:txBody>
          <a:bodyPr/>
          <a:lstStyle/>
          <a:p>
            <a:pPr eaLnBrk="1" hangingPunct="1">
              <a:defRPr/>
            </a:pPr>
            <a:r>
              <a:rPr lang="en-US" dirty="0" smtClean="0"/>
              <a:t>Correct Tack on Milled Asphalt</a:t>
            </a:r>
          </a:p>
        </p:txBody>
      </p:sp>
    </p:spTree>
    <p:extLst>
      <p:ext uri="{BB962C8B-B14F-4D97-AF65-F5344CB8AC3E}">
        <p14:creationId xmlns:p14="http://schemas.microsoft.com/office/powerpoint/2010/main" val="2099152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idx="4294967295"/>
          </p:nvPr>
        </p:nvSpPr>
        <p:spPr>
          <a:xfrm>
            <a:off x="0" y="381000"/>
            <a:ext cx="8229600" cy="1371600"/>
          </a:xfrm>
        </p:spPr>
        <p:txBody>
          <a:bodyPr/>
          <a:lstStyle/>
          <a:p>
            <a:pPr eaLnBrk="1" hangingPunct="1">
              <a:defRPr/>
            </a:pPr>
            <a:r>
              <a:rPr lang="en-US" dirty="0" smtClean="0"/>
              <a:t>Basic Purpose Of HMA Plants</a:t>
            </a:r>
          </a:p>
        </p:txBody>
      </p:sp>
      <p:sp>
        <p:nvSpPr>
          <p:cNvPr id="230403" name="Rectangle 3"/>
          <p:cNvSpPr>
            <a:spLocks noGrp="1" noChangeArrowheads="1"/>
          </p:cNvSpPr>
          <p:nvPr>
            <p:ph idx="4294967295"/>
          </p:nvPr>
        </p:nvSpPr>
        <p:spPr>
          <a:xfrm>
            <a:off x="4625975" y="1600200"/>
            <a:ext cx="4518025" cy="4495800"/>
          </a:xfrm>
        </p:spPr>
        <p:txBody>
          <a:bodyPr/>
          <a:lstStyle/>
          <a:p>
            <a:pPr indent="7938" eaLnBrk="1" hangingPunct="1">
              <a:buFont typeface="Wingdings" pitchFamily="2" charset="2"/>
              <a:buNone/>
              <a:defRPr/>
            </a:pPr>
            <a:r>
              <a:rPr lang="en-US" dirty="0" smtClean="0"/>
              <a:t>Produce </a:t>
            </a:r>
            <a:r>
              <a:rPr lang="en-US" dirty="0" smtClean="0">
                <a:solidFill>
                  <a:schemeClr val="hlink"/>
                </a:solidFill>
              </a:rPr>
              <a:t>quality</a:t>
            </a:r>
            <a:r>
              <a:rPr lang="en-US" dirty="0" smtClean="0"/>
              <a:t> asphalt mixture </a:t>
            </a:r>
          </a:p>
          <a:p>
            <a:pPr indent="7938" eaLnBrk="1" hangingPunct="1">
              <a:buFont typeface="Wingdings" pitchFamily="2" charset="2"/>
              <a:buNone/>
              <a:defRPr/>
            </a:pPr>
            <a:r>
              <a:rPr lang="en-US" dirty="0" smtClean="0"/>
              <a:t>Contains the desired proportions </a:t>
            </a:r>
          </a:p>
          <a:p>
            <a:pPr lvl="1" indent="7938" eaLnBrk="1" hangingPunct="1">
              <a:buFont typeface="Wingdings" pitchFamily="2" charset="2"/>
              <a:buNone/>
              <a:defRPr/>
            </a:pPr>
            <a:r>
              <a:rPr lang="en-US" dirty="0" smtClean="0"/>
              <a:t>Asphalt </a:t>
            </a:r>
          </a:p>
          <a:p>
            <a:pPr lvl="1" indent="7938" eaLnBrk="1" hangingPunct="1">
              <a:buFont typeface="Wingdings" pitchFamily="2" charset="2"/>
              <a:buNone/>
              <a:defRPr/>
            </a:pPr>
            <a:r>
              <a:rPr lang="en-US" dirty="0" smtClean="0"/>
              <a:t>Aggregate </a:t>
            </a:r>
          </a:p>
          <a:p>
            <a:pPr lvl="0" indent="7938" eaLnBrk="1" hangingPunct="1">
              <a:buFont typeface="Wingdings" pitchFamily="2" charset="2"/>
              <a:buNone/>
              <a:defRPr/>
            </a:pPr>
            <a:r>
              <a:rPr lang="en-US" dirty="0" smtClean="0"/>
              <a:t>Meets specifications. </a:t>
            </a:r>
          </a:p>
        </p:txBody>
      </p:sp>
      <p:graphicFrame>
        <p:nvGraphicFramePr>
          <p:cNvPr id="2050" name="Object 4"/>
          <p:cNvGraphicFramePr>
            <a:graphicFrameLocks noChangeAspect="1"/>
          </p:cNvGraphicFramePr>
          <p:nvPr/>
        </p:nvGraphicFramePr>
        <p:xfrm>
          <a:off x="533400" y="2286000"/>
          <a:ext cx="4046538" cy="3352800"/>
        </p:xfrm>
        <a:graphic>
          <a:graphicData uri="http://schemas.openxmlformats.org/presentationml/2006/ole">
            <mc:AlternateContent xmlns:mc="http://schemas.openxmlformats.org/markup-compatibility/2006">
              <mc:Choice xmlns:v="urn:schemas-microsoft-com:vml" Requires="v">
                <p:oleObj spid="_x0000_s2066" name="Clip" r:id="rId4" imgW="4046538" imgH="3352800" progId="">
                  <p:embed/>
                </p:oleObj>
              </mc:Choice>
              <mc:Fallback>
                <p:oleObj name="Clip" r:id="rId4" imgW="4046538" imgH="3352800" progId="">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86000"/>
                        <a:ext cx="4046538" cy="335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0131014_110247_602.jpg"/>
          <p:cNvPicPr>
            <a:picLocks noChangeAspect="1"/>
          </p:cNvPicPr>
          <p:nvPr/>
        </p:nvPicPr>
        <p:blipFill>
          <a:blip r:embed="rId3" cstate="print"/>
          <a:stretch>
            <a:fillRect/>
          </a:stretch>
        </p:blipFill>
        <p:spPr>
          <a:xfrm rot="5400000">
            <a:off x="1672167" y="-1672170"/>
            <a:ext cx="5867401" cy="9211739"/>
          </a:xfrm>
          <a:prstGeom prst="rect">
            <a:avLst/>
          </a:prstGeom>
        </p:spPr>
      </p:pic>
      <p:sp>
        <p:nvSpPr>
          <p:cNvPr id="299010" name="Rectangle 2"/>
          <p:cNvSpPr>
            <a:spLocks noGrp="1" noChangeArrowheads="1"/>
          </p:cNvSpPr>
          <p:nvPr>
            <p:ph type="title" idx="4294967295"/>
          </p:nvPr>
        </p:nvSpPr>
        <p:spPr>
          <a:xfrm>
            <a:off x="304800" y="152400"/>
            <a:ext cx="8229600" cy="1371600"/>
          </a:xfrm>
        </p:spPr>
        <p:txBody>
          <a:bodyPr/>
          <a:lstStyle/>
          <a:p>
            <a:pPr eaLnBrk="1" hangingPunct="1">
              <a:defRPr/>
            </a:pPr>
            <a:r>
              <a:rPr lang="en-US" dirty="0" smtClean="0"/>
              <a:t>Incorrect Tack on Asphalt</a:t>
            </a:r>
          </a:p>
        </p:txBody>
      </p:sp>
    </p:spTree>
    <p:extLst>
      <p:ext uri="{BB962C8B-B14F-4D97-AF65-F5344CB8AC3E}">
        <p14:creationId xmlns:p14="http://schemas.microsoft.com/office/powerpoint/2010/main" val="20991526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idx="4294967295"/>
          </p:nvPr>
        </p:nvSpPr>
        <p:spPr>
          <a:xfrm>
            <a:off x="304800" y="152400"/>
            <a:ext cx="8229600" cy="1371600"/>
          </a:xfrm>
        </p:spPr>
        <p:txBody>
          <a:bodyPr/>
          <a:lstStyle/>
          <a:p>
            <a:pPr eaLnBrk="1" hangingPunct="1">
              <a:defRPr/>
            </a:pPr>
            <a:r>
              <a:rPr lang="en-US" dirty="0" smtClean="0"/>
              <a:t>Self Propelled Paver</a:t>
            </a:r>
          </a:p>
        </p:txBody>
      </p:sp>
      <p:pic>
        <p:nvPicPr>
          <p:cNvPr id="79875" name="Picture 3" descr="slide12"/>
          <p:cNvPicPr>
            <a:picLocks noChangeAspect="1" noChangeArrowheads="1"/>
          </p:cNvPicPr>
          <p:nvPr/>
        </p:nvPicPr>
        <p:blipFill>
          <a:blip r:embed="rId3" cstate="print"/>
          <a:srcRect l="1299" r="19481" b="22511"/>
          <a:stretch>
            <a:fillRect/>
          </a:stretch>
        </p:blipFill>
        <p:spPr bwMode="auto">
          <a:xfrm>
            <a:off x="1676400" y="1371600"/>
            <a:ext cx="5867400" cy="4303713"/>
          </a:xfrm>
          <a:prstGeom prst="rect">
            <a:avLst/>
          </a:prstGeom>
          <a:noFill/>
          <a:ln w="9525">
            <a:noFill/>
            <a:miter lim="800000"/>
            <a:headEnd/>
            <a:tailEnd/>
          </a:ln>
        </p:spPr>
      </p:pic>
    </p:spTree>
    <p:extLst>
      <p:ext uri="{BB962C8B-B14F-4D97-AF65-F5344CB8AC3E}">
        <p14:creationId xmlns:p14="http://schemas.microsoft.com/office/powerpoint/2010/main" val="33601300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idx="4294967295"/>
          </p:nvPr>
        </p:nvSpPr>
        <p:spPr>
          <a:xfrm>
            <a:off x="304800" y="0"/>
            <a:ext cx="7772400" cy="1143000"/>
          </a:xfrm>
        </p:spPr>
        <p:txBody>
          <a:bodyPr/>
          <a:lstStyle/>
          <a:p>
            <a:pPr eaLnBrk="1" hangingPunct="1">
              <a:defRPr/>
            </a:pPr>
            <a:r>
              <a:rPr lang="en-US" sz="4000" dirty="0" smtClean="0"/>
              <a:t>Self Propelled Paving Machine</a:t>
            </a:r>
          </a:p>
        </p:txBody>
      </p:sp>
      <p:pic>
        <p:nvPicPr>
          <p:cNvPr id="80899" name="Picture 3" descr="IMG0052"/>
          <p:cNvPicPr>
            <a:picLocks noChangeAspect="1" noChangeArrowheads="1"/>
          </p:cNvPicPr>
          <p:nvPr/>
        </p:nvPicPr>
        <p:blipFill>
          <a:blip r:embed="rId3" cstate="print"/>
          <a:srcRect l="6250" t="12500" r="4167" b="20313"/>
          <a:stretch>
            <a:fillRect/>
          </a:stretch>
        </p:blipFill>
        <p:spPr bwMode="auto">
          <a:xfrm>
            <a:off x="304800" y="838200"/>
            <a:ext cx="4343400" cy="2171700"/>
          </a:xfrm>
          <a:prstGeom prst="rect">
            <a:avLst/>
          </a:prstGeom>
          <a:noFill/>
          <a:ln w="9525">
            <a:noFill/>
            <a:miter lim="800000"/>
            <a:headEnd/>
            <a:tailEnd/>
          </a:ln>
        </p:spPr>
      </p:pic>
      <p:pic>
        <p:nvPicPr>
          <p:cNvPr id="80900" name="Picture 4" descr="IMG0054"/>
          <p:cNvPicPr>
            <a:picLocks noChangeAspect="1" noChangeArrowheads="1"/>
          </p:cNvPicPr>
          <p:nvPr/>
        </p:nvPicPr>
        <p:blipFill>
          <a:blip r:embed="rId4" cstate="print"/>
          <a:srcRect l="4167" t="4688" r="3125" b="9375"/>
          <a:stretch>
            <a:fillRect/>
          </a:stretch>
        </p:blipFill>
        <p:spPr bwMode="auto">
          <a:xfrm>
            <a:off x="4038600" y="3048000"/>
            <a:ext cx="4572000" cy="2824163"/>
          </a:xfrm>
          <a:prstGeom prst="rect">
            <a:avLst/>
          </a:prstGeom>
          <a:noFill/>
          <a:ln w="9525">
            <a:noFill/>
            <a:miter lim="800000"/>
            <a:headEnd/>
            <a:tailEnd/>
          </a:ln>
        </p:spPr>
      </p:pic>
      <p:sp>
        <p:nvSpPr>
          <p:cNvPr id="80901" name="Text Box 5"/>
          <p:cNvSpPr txBox="1">
            <a:spLocks noChangeArrowheads="1"/>
          </p:cNvSpPr>
          <p:nvPr/>
        </p:nvSpPr>
        <p:spPr bwMode="auto">
          <a:xfrm>
            <a:off x="685800" y="3429000"/>
            <a:ext cx="2819400" cy="2227263"/>
          </a:xfrm>
          <a:prstGeom prst="rect">
            <a:avLst/>
          </a:prstGeom>
          <a:noFill/>
          <a:ln w="9525">
            <a:noFill/>
            <a:miter lim="800000"/>
            <a:headEnd/>
            <a:tailEnd/>
          </a:ln>
        </p:spPr>
        <p:txBody>
          <a:bodyPr>
            <a:spAutoFit/>
          </a:bodyPr>
          <a:lstStyle/>
          <a:p>
            <a:pPr algn="ctr">
              <a:spcBef>
                <a:spcPct val="50000"/>
              </a:spcBef>
            </a:pPr>
            <a:r>
              <a:rPr lang="en-US" sz="2800" b="1" dirty="0">
                <a:latin typeface="Comic Sans MS" pitchFamily="66" charset="0"/>
              </a:rPr>
              <a:t>THE BASIC PRINCIPLE HAS NOT CHANGED MUCH</a:t>
            </a:r>
          </a:p>
        </p:txBody>
      </p:sp>
    </p:spTree>
    <p:extLst>
      <p:ext uri="{BB962C8B-B14F-4D97-AF65-F5344CB8AC3E}">
        <p14:creationId xmlns:p14="http://schemas.microsoft.com/office/powerpoint/2010/main" val="40793393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609600" y="381000"/>
            <a:ext cx="8001000" cy="579438"/>
          </a:xfrm>
          <a:prstGeom prst="rect">
            <a:avLst/>
          </a:prstGeom>
          <a:noFill/>
          <a:ln w="9525">
            <a:noFill/>
            <a:miter lim="800000"/>
            <a:headEnd/>
            <a:tailEnd/>
          </a:ln>
        </p:spPr>
        <p:txBody>
          <a:bodyPr>
            <a:spAutoFit/>
          </a:bodyPr>
          <a:lstStyle/>
          <a:p>
            <a:pPr algn="ctr">
              <a:spcBef>
                <a:spcPct val="50000"/>
              </a:spcBef>
            </a:pPr>
            <a:r>
              <a:rPr lang="en-US" sz="3200" b="1">
                <a:solidFill>
                  <a:schemeClr val="tx2"/>
                </a:solidFill>
                <a:latin typeface="Arial" charset="0"/>
              </a:rPr>
              <a:t>Self Propelled Paving Machine</a:t>
            </a:r>
          </a:p>
        </p:txBody>
      </p:sp>
      <p:sp>
        <p:nvSpPr>
          <p:cNvPr id="81923" name="Line 3"/>
          <p:cNvSpPr>
            <a:spLocks noChangeShapeType="1"/>
          </p:cNvSpPr>
          <p:nvPr/>
        </p:nvSpPr>
        <p:spPr bwMode="auto">
          <a:xfrm>
            <a:off x="2667000" y="1676400"/>
            <a:ext cx="4572000" cy="0"/>
          </a:xfrm>
          <a:prstGeom prst="line">
            <a:avLst/>
          </a:prstGeom>
          <a:noFill/>
          <a:ln w="57150">
            <a:solidFill>
              <a:schemeClr val="tx1"/>
            </a:solidFill>
            <a:round/>
            <a:headEnd/>
            <a:tailEnd type="triangle" w="med" len="med"/>
          </a:ln>
        </p:spPr>
        <p:txBody>
          <a:bodyPr wrap="none" anchor="ctr"/>
          <a:lstStyle/>
          <a:p>
            <a:endParaRPr lang="en-US"/>
          </a:p>
        </p:txBody>
      </p:sp>
      <p:pic>
        <p:nvPicPr>
          <p:cNvPr id="81924" name="Picture 4" descr="Picture 005"/>
          <p:cNvPicPr>
            <a:picLocks noChangeAspect="1" noChangeArrowheads="1"/>
          </p:cNvPicPr>
          <p:nvPr/>
        </p:nvPicPr>
        <p:blipFill>
          <a:blip r:embed="rId3" cstate="print"/>
          <a:srcRect/>
          <a:stretch>
            <a:fillRect/>
          </a:stretch>
        </p:blipFill>
        <p:spPr bwMode="auto">
          <a:xfrm>
            <a:off x="1752600" y="990600"/>
            <a:ext cx="6019800" cy="4514850"/>
          </a:xfrm>
          <a:prstGeom prst="rect">
            <a:avLst/>
          </a:prstGeom>
          <a:noFill/>
          <a:ln w="9525">
            <a:noFill/>
            <a:miter lim="800000"/>
            <a:headEnd/>
            <a:tailEnd/>
          </a:ln>
        </p:spPr>
      </p:pic>
    </p:spTree>
    <p:extLst>
      <p:ext uri="{BB962C8B-B14F-4D97-AF65-F5344CB8AC3E}">
        <p14:creationId xmlns:p14="http://schemas.microsoft.com/office/powerpoint/2010/main" val="19927366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685800" y="228600"/>
            <a:ext cx="7772400" cy="1143000"/>
          </a:xfrm>
        </p:spPr>
        <p:txBody>
          <a:bodyPr/>
          <a:lstStyle/>
          <a:p>
            <a:pPr eaLnBrk="1" hangingPunct="1">
              <a:defRPr/>
            </a:pPr>
            <a:r>
              <a:rPr lang="en-US" dirty="0" smtClean="0"/>
              <a:t>Paver Hopper</a:t>
            </a:r>
          </a:p>
        </p:txBody>
      </p:sp>
      <p:pic>
        <p:nvPicPr>
          <p:cNvPr id="82947" name="Picture 3" descr="paver_hopper"/>
          <p:cNvPicPr>
            <a:picLocks noChangeAspect="1" noChangeArrowheads="1"/>
          </p:cNvPicPr>
          <p:nvPr/>
        </p:nvPicPr>
        <p:blipFill>
          <a:blip r:embed="rId2" cstate="print"/>
          <a:srcRect/>
          <a:stretch>
            <a:fillRect/>
          </a:stretch>
        </p:blipFill>
        <p:spPr bwMode="auto">
          <a:xfrm>
            <a:off x="1066800" y="1143000"/>
            <a:ext cx="6781800" cy="4514850"/>
          </a:xfrm>
          <a:prstGeom prst="rect">
            <a:avLst/>
          </a:prstGeom>
          <a:noFill/>
          <a:ln w="9525">
            <a:noFill/>
            <a:miter lim="800000"/>
            <a:headEnd/>
            <a:tailEnd/>
          </a:ln>
        </p:spPr>
      </p:pic>
    </p:spTree>
    <p:extLst>
      <p:ext uri="{BB962C8B-B14F-4D97-AF65-F5344CB8AC3E}">
        <p14:creationId xmlns:p14="http://schemas.microsoft.com/office/powerpoint/2010/main" val="1973792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28600" y="152400"/>
            <a:ext cx="8229600" cy="1371600"/>
          </a:xfrm>
        </p:spPr>
        <p:txBody>
          <a:bodyPr/>
          <a:lstStyle/>
          <a:p>
            <a:pPr eaLnBrk="1" hangingPunct="1">
              <a:defRPr/>
            </a:pPr>
            <a:r>
              <a:rPr lang="en-US" dirty="0" smtClean="0"/>
              <a:t>Auger &amp; Screed Extension</a:t>
            </a:r>
          </a:p>
        </p:txBody>
      </p:sp>
      <p:pic>
        <p:nvPicPr>
          <p:cNvPr id="83971" name="Picture 3" descr="auger_with_HMA"/>
          <p:cNvPicPr>
            <a:picLocks noChangeAspect="1" noChangeArrowheads="1"/>
          </p:cNvPicPr>
          <p:nvPr/>
        </p:nvPicPr>
        <p:blipFill>
          <a:blip r:embed="rId2" cstate="print"/>
          <a:srcRect/>
          <a:stretch>
            <a:fillRect/>
          </a:stretch>
        </p:blipFill>
        <p:spPr bwMode="auto">
          <a:xfrm>
            <a:off x="1143000" y="1295400"/>
            <a:ext cx="6705600" cy="4464050"/>
          </a:xfrm>
          <a:prstGeom prst="rect">
            <a:avLst/>
          </a:prstGeom>
          <a:noFill/>
          <a:ln w="9525">
            <a:noFill/>
            <a:miter lim="800000"/>
            <a:headEnd/>
            <a:tailEnd/>
          </a:ln>
        </p:spPr>
      </p:pic>
    </p:spTree>
    <p:extLst>
      <p:ext uri="{BB962C8B-B14F-4D97-AF65-F5344CB8AC3E}">
        <p14:creationId xmlns:p14="http://schemas.microsoft.com/office/powerpoint/2010/main" val="808503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MG0031"/>
          <p:cNvPicPr>
            <a:picLocks noChangeAspect="1" noChangeArrowheads="1"/>
          </p:cNvPicPr>
          <p:nvPr/>
        </p:nvPicPr>
        <p:blipFill>
          <a:blip r:embed="rId3" cstate="print">
            <a:lum bright="24000"/>
          </a:blip>
          <a:srcRect l="2083" t="12500" r="2083" b="7813"/>
          <a:stretch>
            <a:fillRect/>
          </a:stretch>
        </p:blipFill>
        <p:spPr bwMode="auto">
          <a:xfrm>
            <a:off x="1219200" y="1219200"/>
            <a:ext cx="7696200" cy="4267200"/>
          </a:xfrm>
          <a:prstGeom prst="rect">
            <a:avLst/>
          </a:prstGeom>
          <a:noFill/>
          <a:ln w="9525">
            <a:noFill/>
            <a:miter lim="800000"/>
            <a:headEnd/>
            <a:tailEnd/>
          </a:ln>
        </p:spPr>
      </p:pic>
      <p:sp>
        <p:nvSpPr>
          <p:cNvPr id="84995" name="Text Box 3"/>
          <p:cNvSpPr txBox="1">
            <a:spLocks noChangeArrowheads="1"/>
          </p:cNvSpPr>
          <p:nvPr/>
        </p:nvSpPr>
        <p:spPr bwMode="auto">
          <a:xfrm>
            <a:off x="685800" y="381000"/>
            <a:ext cx="7772400" cy="641350"/>
          </a:xfrm>
          <a:prstGeom prst="rect">
            <a:avLst/>
          </a:prstGeom>
          <a:noFill/>
          <a:ln w="9525">
            <a:noFill/>
            <a:miter lim="800000"/>
            <a:headEnd/>
            <a:tailEnd/>
          </a:ln>
        </p:spPr>
        <p:txBody>
          <a:bodyPr>
            <a:spAutoFit/>
          </a:bodyPr>
          <a:lstStyle/>
          <a:p>
            <a:pPr algn="ctr">
              <a:spcBef>
                <a:spcPct val="50000"/>
              </a:spcBef>
            </a:pPr>
            <a:r>
              <a:rPr lang="en-US" sz="3600" b="1">
                <a:solidFill>
                  <a:schemeClr val="tx2"/>
                </a:solidFill>
                <a:latin typeface="Arial" charset="0"/>
              </a:rPr>
              <a:t>Screed Unit</a:t>
            </a:r>
            <a:endParaRPr lang="en-US" sz="3600" b="1">
              <a:latin typeface="Arial" charset="0"/>
            </a:endParaRPr>
          </a:p>
        </p:txBody>
      </p:sp>
    </p:spTree>
    <p:extLst>
      <p:ext uri="{BB962C8B-B14F-4D97-AF65-F5344CB8AC3E}">
        <p14:creationId xmlns:p14="http://schemas.microsoft.com/office/powerpoint/2010/main" val="5364452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G0030"/>
          <p:cNvPicPr>
            <a:picLocks noChangeAspect="1" noChangeArrowheads="1"/>
          </p:cNvPicPr>
          <p:nvPr/>
        </p:nvPicPr>
        <p:blipFill>
          <a:blip r:embed="rId3" cstate="print">
            <a:lum bright="12000" contrast="24000"/>
          </a:blip>
          <a:srcRect l="5251" t="9375" r="4124" b="6187"/>
          <a:stretch>
            <a:fillRect/>
          </a:stretch>
        </p:blipFill>
        <p:spPr bwMode="auto">
          <a:xfrm>
            <a:off x="914400" y="1143000"/>
            <a:ext cx="7394575" cy="4592638"/>
          </a:xfrm>
          <a:prstGeom prst="rect">
            <a:avLst/>
          </a:prstGeom>
          <a:noFill/>
          <a:ln w="9525">
            <a:noFill/>
            <a:miter lim="800000"/>
            <a:headEnd/>
            <a:tailEnd/>
          </a:ln>
        </p:spPr>
      </p:pic>
      <p:sp>
        <p:nvSpPr>
          <p:cNvPr id="311299" name="Rectangle 3"/>
          <p:cNvSpPr>
            <a:spLocks noGrp="1" noChangeArrowheads="1"/>
          </p:cNvSpPr>
          <p:nvPr>
            <p:ph type="title" idx="4294967295"/>
          </p:nvPr>
        </p:nvSpPr>
        <p:spPr>
          <a:xfrm>
            <a:off x="381000" y="152400"/>
            <a:ext cx="7772400" cy="1143000"/>
          </a:xfrm>
        </p:spPr>
        <p:txBody>
          <a:bodyPr/>
          <a:lstStyle/>
          <a:p>
            <a:pPr eaLnBrk="1" hangingPunct="1">
              <a:defRPr/>
            </a:pPr>
            <a:r>
              <a:rPr lang="en-US" dirty="0" smtClean="0"/>
              <a:t>Forces On Screed</a:t>
            </a:r>
          </a:p>
        </p:txBody>
      </p:sp>
    </p:spTree>
    <p:extLst>
      <p:ext uri="{BB962C8B-B14F-4D97-AF65-F5344CB8AC3E}">
        <p14:creationId xmlns:p14="http://schemas.microsoft.com/office/powerpoint/2010/main" val="965793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457200" y="1752600"/>
          <a:ext cx="4046538" cy="3352800"/>
        </p:xfrm>
        <a:graphic>
          <a:graphicData uri="http://schemas.openxmlformats.org/presentationml/2006/ole">
            <mc:AlternateContent xmlns:mc="http://schemas.openxmlformats.org/markup-compatibility/2006">
              <mc:Choice xmlns:v="urn:schemas-microsoft-com:vml" Requires="v">
                <p:oleObj spid="_x0000_s7171" name="Clip" r:id="rId3" imgW="4046538" imgH="3352800" progId="">
                  <p:embed/>
                </p:oleObj>
              </mc:Choice>
              <mc:Fallback>
                <p:oleObj name="Clip" r:id="rId3" imgW="4046538" imgH="33528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4046538" cy="335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3347" name="Text Box 3"/>
          <p:cNvSpPr txBox="1">
            <a:spLocks noChangeArrowheads="1"/>
          </p:cNvSpPr>
          <p:nvPr/>
        </p:nvSpPr>
        <p:spPr bwMode="auto">
          <a:xfrm>
            <a:off x="5334000" y="1001713"/>
            <a:ext cx="3200400" cy="4789487"/>
          </a:xfrm>
          <a:prstGeom prst="rect">
            <a:avLst/>
          </a:prstGeom>
          <a:noFill/>
          <a:ln w="9525">
            <a:noFill/>
            <a:miter lim="800000"/>
            <a:headEnd/>
            <a:tailEnd/>
          </a:ln>
          <a:effectLst/>
        </p:spPr>
        <p:txBody>
          <a:bodyPr>
            <a:spAutoFit/>
          </a:bodyPr>
          <a:lstStyle/>
          <a:p>
            <a:pPr algn="ctr">
              <a:spcBef>
                <a:spcPct val="50000"/>
              </a:spcBef>
              <a:defRPr/>
            </a:pPr>
            <a:r>
              <a:rPr lang="en-US" sz="2800" b="1">
                <a:effectLst>
                  <a:outerShdw blurRad="38100" dist="38100" dir="2700000" algn="tl">
                    <a:srgbClr val="000000"/>
                  </a:outerShdw>
                </a:effectLst>
                <a:latin typeface="Arial" charset="0"/>
              </a:rPr>
              <a:t>ONE OF THE ESSENTIALS FOR A CONSISTENT AND HIGH QUALITY HOT MIX ASPHALT PAVEMENT IS TO PROVIDE FOR A CONTINUOUS OPERATION</a:t>
            </a:r>
          </a:p>
        </p:txBody>
      </p:sp>
    </p:spTree>
    <p:extLst>
      <p:ext uri="{BB962C8B-B14F-4D97-AF65-F5344CB8AC3E}">
        <p14:creationId xmlns:p14="http://schemas.microsoft.com/office/powerpoint/2010/main" val="195338902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IMG0016"/>
          <p:cNvPicPr>
            <a:picLocks noChangeAspect="1" noChangeArrowheads="1"/>
          </p:cNvPicPr>
          <p:nvPr/>
        </p:nvPicPr>
        <p:blipFill>
          <a:blip r:embed="rId2" cstate="print"/>
          <a:srcRect l="2083" t="18750" r="4167" b="12500"/>
          <a:stretch>
            <a:fillRect/>
          </a:stretch>
        </p:blipFill>
        <p:spPr bwMode="auto">
          <a:xfrm>
            <a:off x="762000" y="1371600"/>
            <a:ext cx="8077200" cy="3948113"/>
          </a:xfrm>
          <a:prstGeom prst="rect">
            <a:avLst/>
          </a:prstGeom>
          <a:noFill/>
          <a:ln w="9525">
            <a:noFill/>
            <a:miter lim="800000"/>
            <a:headEnd/>
            <a:tailEnd/>
          </a:ln>
        </p:spPr>
      </p:pic>
    </p:spTree>
    <p:extLst>
      <p:ext uri="{BB962C8B-B14F-4D97-AF65-F5344CB8AC3E}">
        <p14:creationId xmlns:p14="http://schemas.microsoft.com/office/powerpoint/2010/main" val="733098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idx="4294967295"/>
          </p:nvPr>
        </p:nvSpPr>
        <p:spPr>
          <a:xfrm>
            <a:off x="0" y="304800"/>
            <a:ext cx="7772400" cy="1143000"/>
          </a:xfrm>
        </p:spPr>
        <p:txBody>
          <a:bodyPr/>
          <a:lstStyle/>
          <a:p>
            <a:pPr eaLnBrk="1" hangingPunct="1">
              <a:defRPr/>
            </a:pPr>
            <a:r>
              <a:rPr lang="en-US" dirty="0" smtClean="0"/>
              <a:t>Drum Mixer Plant</a:t>
            </a:r>
            <a:br>
              <a:rPr lang="en-US" dirty="0" smtClean="0"/>
            </a:br>
            <a:r>
              <a:rPr lang="en-US" sz="3600" dirty="0" smtClean="0"/>
              <a:t>Typical Layout</a:t>
            </a:r>
            <a:endParaRPr lang="en-US" dirty="0" smtClean="0"/>
          </a:p>
        </p:txBody>
      </p:sp>
      <p:sp>
        <p:nvSpPr>
          <p:cNvPr id="47107" name="AutoShape 3"/>
          <p:cNvSpPr>
            <a:spLocks noChangeArrowheads="1"/>
          </p:cNvSpPr>
          <p:nvPr/>
        </p:nvSpPr>
        <p:spPr bwMode="auto">
          <a:xfrm>
            <a:off x="1219200" y="3810000"/>
            <a:ext cx="533400" cy="533400"/>
          </a:xfrm>
          <a:prstGeom prst="bevel">
            <a:avLst>
              <a:gd name="adj" fmla="val 12500"/>
            </a:avLst>
          </a:prstGeom>
          <a:solidFill>
            <a:schemeClr val="folHlink"/>
          </a:solidFill>
          <a:ln w="12700">
            <a:solidFill>
              <a:schemeClr val="bg2"/>
            </a:solidFill>
            <a:miter lim="800000"/>
            <a:headEnd/>
            <a:tailEnd/>
          </a:ln>
        </p:spPr>
        <p:txBody>
          <a:bodyPr wrap="none" anchor="ctr"/>
          <a:lstStyle/>
          <a:p>
            <a:endParaRPr lang="en-US"/>
          </a:p>
        </p:txBody>
      </p:sp>
      <p:sp>
        <p:nvSpPr>
          <p:cNvPr id="47108" name="AutoShape 4"/>
          <p:cNvSpPr>
            <a:spLocks noChangeArrowheads="1"/>
          </p:cNvSpPr>
          <p:nvPr/>
        </p:nvSpPr>
        <p:spPr bwMode="auto">
          <a:xfrm>
            <a:off x="1752600" y="3810000"/>
            <a:ext cx="533400" cy="533400"/>
          </a:xfrm>
          <a:prstGeom prst="bevel">
            <a:avLst>
              <a:gd name="adj" fmla="val 12500"/>
            </a:avLst>
          </a:prstGeom>
          <a:solidFill>
            <a:schemeClr val="folHlink"/>
          </a:solidFill>
          <a:ln w="12700">
            <a:solidFill>
              <a:schemeClr val="bg2"/>
            </a:solidFill>
            <a:miter lim="800000"/>
            <a:headEnd/>
            <a:tailEnd/>
          </a:ln>
        </p:spPr>
        <p:txBody>
          <a:bodyPr wrap="none" anchor="ctr"/>
          <a:lstStyle/>
          <a:p>
            <a:endParaRPr lang="en-US"/>
          </a:p>
        </p:txBody>
      </p:sp>
      <p:sp>
        <p:nvSpPr>
          <p:cNvPr id="47109" name="AutoShape 5"/>
          <p:cNvSpPr>
            <a:spLocks noChangeArrowheads="1"/>
          </p:cNvSpPr>
          <p:nvPr/>
        </p:nvSpPr>
        <p:spPr bwMode="auto">
          <a:xfrm>
            <a:off x="2286000" y="3810000"/>
            <a:ext cx="533400" cy="533400"/>
          </a:xfrm>
          <a:prstGeom prst="bevel">
            <a:avLst>
              <a:gd name="adj" fmla="val 12500"/>
            </a:avLst>
          </a:prstGeom>
          <a:solidFill>
            <a:schemeClr val="folHlink"/>
          </a:solidFill>
          <a:ln w="12700">
            <a:solidFill>
              <a:schemeClr val="bg2"/>
            </a:solidFill>
            <a:miter lim="800000"/>
            <a:headEnd/>
            <a:tailEnd/>
          </a:ln>
        </p:spPr>
        <p:txBody>
          <a:bodyPr wrap="none" anchor="ctr"/>
          <a:lstStyle/>
          <a:p>
            <a:endParaRPr lang="en-US"/>
          </a:p>
        </p:txBody>
      </p:sp>
      <p:sp>
        <p:nvSpPr>
          <p:cNvPr id="47110" name="Rectangle 6"/>
          <p:cNvSpPr>
            <a:spLocks noChangeArrowheads="1"/>
          </p:cNvSpPr>
          <p:nvPr/>
        </p:nvSpPr>
        <p:spPr bwMode="auto">
          <a:xfrm>
            <a:off x="2819400" y="3886200"/>
            <a:ext cx="1219200" cy="304800"/>
          </a:xfrm>
          <a:prstGeom prst="rect">
            <a:avLst/>
          </a:prstGeom>
          <a:solidFill>
            <a:schemeClr val="accent1"/>
          </a:solidFill>
          <a:ln w="38100">
            <a:solidFill>
              <a:schemeClr val="bg2"/>
            </a:solidFill>
            <a:miter lim="800000"/>
            <a:headEnd/>
            <a:tailEnd/>
          </a:ln>
        </p:spPr>
        <p:txBody>
          <a:bodyPr wrap="none" anchor="ctr"/>
          <a:lstStyle/>
          <a:p>
            <a:endParaRPr lang="en-US"/>
          </a:p>
        </p:txBody>
      </p:sp>
      <p:sp>
        <p:nvSpPr>
          <p:cNvPr id="47111" name="Rectangle 7"/>
          <p:cNvSpPr>
            <a:spLocks noChangeArrowheads="1"/>
          </p:cNvSpPr>
          <p:nvPr/>
        </p:nvSpPr>
        <p:spPr bwMode="auto">
          <a:xfrm>
            <a:off x="6172200" y="3810000"/>
            <a:ext cx="381000" cy="457200"/>
          </a:xfrm>
          <a:prstGeom prst="rect">
            <a:avLst/>
          </a:prstGeom>
          <a:solidFill>
            <a:schemeClr val="hlink"/>
          </a:solidFill>
          <a:ln w="38100">
            <a:solidFill>
              <a:schemeClr val="bg2"/>
            </a:solidFill>
            <a:miter lim="800000"/>
            <a:headEnd/>
            <a:tailEnd/>
          </a:ln>
        </p:spPr>
        <p:txBody>
          <a:bodyPr wrap="none" anchor="ctr"/>
          <a:lstStyle/>
          <a:p>
            <a:endParaRPr lang="en-US"/>
          </a:p>
        </p:txBody>
      </p:sp>
      <p:sp>
        <p:nvSpPr>
          <p:cNvPr id="47112" name="Rectangle 8"/>
          <p:cNvSpPr>
            <a:spLocks noChangeArrowheads="1"/>
          </p:cNvSpPr>
          <p:nvPr/>
        </p:nvSpPr>
        <p:spPr bwMode="auto">
          <a:xfrm>
            <a:off x="4038600" y="3581400"/>
            <a:ext cx="2133600" cy="914400"/>
          </a:xfrm>
          <a:prstGeom prst="rect">
            <a:avLst/>
          </a:prstGeom>
          <a:solidFill>
            <a:schemeClr val="hlink"/>
          </a:solidFill>
          <a:ln w="38100">
            <a:solidFill>
              <a:schemeClr val="bg2"/>
            </a:solidFill>
            <a:miter lim="800000"/>
            <a:headEnd/>
            <a:tailEnd/>
          </a:ln>
        </p:spPr>
        <p:txBody>
          <a:bodyPr wrap="none" anchor="ctr"/>
          <a:lstStyle/>
          <a:p>
            <a:endParaRPr lang="en-US"/>
          </a:p>
        </p:txBody>
      </p:sp>
      <p:sp>
        <p:nvSpPr>
          <p:cNvPr id="47113" name="Rectangle 9"/>
          <p:cNvSpPr>
            <a:spLocks noChangeArrowheads="1"/>
          </p:cNvSpPr>
          <p:nvPr/>
        </p:nvSpPr>
        <p:spPr bwMode="auto">
          <a:xfrm>
            <a:off x="6553200" y="3962400"/>
            <a:ext cx="381000" cy="990600"/>
          </a:xfrm>
          <a:prstGeom prst="rect">
            <a:avLst/>
          </a:prstGeom>
          <a:solidFill>
            <a:schemeClr val="accent1"/>
          </a:solidFill>
          <a:ln w="19050">
            <a:solidFill>
              <a:schemeClr val="bg2"/>
            </a:solidFill>
            <a:miter lim="800000"/>
            <a:headEnd/>
            <a:tailEnd/>
          </a:ln>
        </p:spPr>
        <p:txBody>
          <a:bodyPr wrap="none" anchor="ctr"/>
          <a:lstStyle/>
          <a:p>
            <a:endParaRPr lang="en-US"/>
          </a:p>
        </p:txBody>
      </p:sp>
      <p:sp>
        <p:nvSpPr>
          <p:cNvPr id="47114" name="Oval 10"/>
          <p:cNvSpPr>
            <a:spLocks noChangeArrowheads="1"/>
          </p:cNvSpPr>
          <p:nvPr/>
        </p:nvSpPr>
        <p:spPr bwMode="auto">
          <a:xfrm>
            <a:off x="6324600" y="4800600"/>
            <a:ext cx="914400" cy="914400"/>
          </a:xfrm>
          <a:prstGeom prst="ellipse">
            <a:avLst/>
          </a:prstGeom>
          <a:solidFill>
            <a:schemeClr val="tx2"/>
          </a:solidFill>
          <a:ln w="38100">
            <a:solidFill>
              <a:schemeClr val="bg2"/>
            </a:solidFill>
            <a:round/>
            <a:headEnd/>
            <a:tailEnd/>
          </a:ln>
        </p:spPr>
        <p:txBody>
          <a:bodyPr wrap="none" anchor="ctr"/>
          <a:lstStyle/>
          <a:p>
            <a:endParaRPr lang="en-US"/>
          </a:p>
        </p:txBody>
      </p:sp>
      <p:sp>
        <p:nvSpPr>
          <p:cNvPr id="47115" name="AutoShape 11"/>
          <p:cNvSpPr>
            <a:spLocks noChangeArrowheads="1"/>
          </p:cNvSpPr>
          <p:nvPr/>
        </p:nvSpPr>
        <p:spPr bwMode="auto">
          <a:xfrm>
            <a:off x="6629400" y="2895600"/>
            <a:ext cx="1676400" cy="533400"/>
          </a:xfrm>
          <a:prstGeom prst="roundRect">
            <a:avLst>
              <a:gd name="adj" fmla="val 16667"/>
            </a:avLst>
          </a:prstGeom>
          <a:solidFill>
            <a:schemeClr val="bg2"/>
          </a:solidFill>
          <a:ln w="9525">
            <a:solidFill>
              <a:schemeClr val="bg2"/>
            </a:solidFill>
            <a:round/>
            <a:headEnd/>
            <a:tailEnd/>
          </a:ln>
        </p:spPr>
        <p:txBody>
          <a:bodyPr wrap="none" anchor="ctr"/>
          <a:lstStyle/>
          <a:p>
            <a:endParaRPr lang="en-US"/>
          </a:p>
        </p:txBody>
      </p:sp>
      <p:sp>
        <p:nvSpPr>
          <p:cNvPr id="47116" name="Text Box 12"/>
          <p:cNvSpPr txBox="1">
            <a:spLocks noChangeArrowheads="1"/>
          </p:cNvSpPr>
          <p:nvPr/>
        </p:nvSpPr>
        <p:spPr bwMode="auto">
          <a:xfrm>
            <a:off x="6172200" y="4953000"/>
            <a:ext cx="1295400" cy="581025"/>
          </a:xfrm>
          <a:prstGeom prst="rect">
            <a:avLst/>
          </a:prstGeom>
          <a:noFill/>
          <a:ln w="9525">
            <a:noFill/>
            <a:miter lim="800000"/>
            <a:headEnd/>
            <a:tailEnd/>
          </a:ln>
        </p:spPr>
        <p:txBody>
          <a:bodyPr>
            <a:spAutoFit/>
          </a:bodyPr>
          <a:lstStyle/>
          <a:p>
            <a:pPr algn="ctr">
              <a:spcBef>
                <a:spcPct val="50000"/>
              </a:spcBef>
            </a:pPr>
            <a:r>
              <a:rPr lang="en-US" sz="1600" b="1">
                <a:solidFill>
                  <a:schemeClr val="bg2"/>
                </a:solidFill>
                <a:latin typeface="Arial" charset="0"/>
              </a:rPr>
              <a:t>Storage Silo</a:t>
            </a:r>
          </a:p>
        </p:txBody>
      </p:sp>
      <p:sp>
        <p:nvSpPr>
          <p:cNvPr id="47117" name="Text Box 13"/>
          <p:cNvSpPr txBox="1">
            <a:spLocks noChangeArrowheads="1"/>
          </p:cNvSpPr>
          <p:nvPr/>
        </p:nvSpPr>
        <p:spPr bwMode="auto">
          <a:xfrm>
            <a:off x="4191000" y="3805535"/>
            <a:ext cx="2057400" cy="461665"/>
          </a:xfrm>
          <a:prstGeom prst="rect">
            <a:avLst/>
          </a:prstGeom>
          <a:noFill/>
          <a:ln w="9525">
            <a:noFill/>
            <a:miter lim="800000"/>
            <a:headEnd/>
            <a:tailEnd/>
          </a:ln>
        </p:spPr>
        <p:txBody>
          <a:bodyPr wrap="square">
            <a:spAutoFit/>
          </a:bodyPr>
          <a:lstStyle/>
          <a:p>
            <a:pPr>
              <a:spcBef>
                <a:spcPct val="50000"/>
              </a:spcBef>
            </a:pPr>
            <a:r>
              <a:rPr lang="en-US" sz="2400" b="1" dirty="0" smtClean="0">
                <a:solidFill>
                  <a:schemeClr val="bg2"/>
                </a:solidFill>
                <a:latin typeface="Arial" charset="0"/>
              </a:rPr>
              <a:t>Dryer-Mixer</a:t>
            </a:r>
            <a:endParaRPr lang="en-US" sz="2400" b="1" dirty="0">
              <a:solidFill>
                <a:schemeClr val="bg2"/>
              </a:solidFill>
              <a:latin typeface="Arial" charset="0"/>
            </a:endParaRPr>
          </a:p>
        </p:txBody>
      </p:sp>
      <p:sp>
        <p:nvSpPr>
          <p:cNvPr id="47118" name="Line 14"/>
          <p:cNvSpPr>
            <a:spLocks noChangeShapeType="1"/>
          </p:cNvSpPr>
          <p:nvPr/>
        </p:nvSpPr>
        <p:spPr bwMode="auto">
          <a:xfrm flipH="1">
            <a:off x="3733800" y="2667000"/>
            <a:ext cx="533400" cy="1219200"/>
          </a:xfrm>
          <a:prstGeom prst="line">
            <a:avLst/>
          </a:prstGeom>
          <a:noFill/>
          <a:ln w="38100">
            <a:solidFill>
              <a:schemeClr val="tx1"/>
            </a:solidFill>
            <a:round/>
            <a:headEnd/>
            <a:tailEnd type="triangle" w="med" len="med"/>
          </a:ln>
        </p:spPr>
        <p:txBody>
          <a:bodyPr wrap="none" anchor="ctr"/>
          <a:lstStyle/>
          <a:p>
            <a:endParaRPr lang="en-US"/>
          </a:p>
        </p:txBody>
      </p:sp>
      <p:sp>
        <p:nvSpPr>
          <p:cNvPr id="47119" name="Text Box 15"/>
          <p:cNvSpPr txBox="1">
            <a:spLocks noChangeArrowheads="1"/>
          </p:cNvSpPr>
          <p:nvPr/>
        </p:nvSpPr>
        <p:spPr bwMode="auto">
          <a:xfrm>
            <a:off x="3048000" y="2286000"/>
            <a:ext cx="2743200" cy="457200"/>
          </a:xfrm>
          <a:prstGeom prst="rect">
            <a:avLst/>
          </a:prstGeom>
          <a:noFill/>
          <a:ln w="9525">
            <a:noFill/>
            <a:miter lim="800000"/>
            <a:headEnd/>
            <a:tailEnd/>
          </a:ln>
        </p:spPr>
        <p:txBody>
          <a:bodyPr>
            <a:spAutoFit/>
          </a:bodyPr>
          <a:lstStyle/>
          <a:p>
            <a:pPr algn="ctr">
              <a:spcBef>
                <a:spcPct val="50000"/>
              </a:spcBef>
            </a:pPr>
            <a:r>
              <a:rPr lang="en-US" sz="2400" b="1">
                <a:latin typeface="Arial" charset="0"/>
              </a:rPr>
              <a:t>Conveyor Belts</a:t>
            </a:r>
          </a:p>
        </p:txBody>
      </p:sp>
      <p:sp>
        <p:nvSpPr>
          <p:cNvPr id="47120" name="Line 16"/>
          <p:cNvSpPr>
            <a:spLocks noChangeShapeType="1"/>
          </p:cNvSpPr>
          <p:nvPr/>
        </p:nvSpPr>
        <p:spPr bwMode="auto">
          <a:xfrm>
            <a:off x="1447800" y="3200400"/>
            <a:ext cx="0" cy="609600"/>
          </a:xfrm>
          <a:prstGeom prst="line">
            <a:avLst/>
          </a:prstGeom>
          <a:noFill/>
          <a:ln w="38100">
            <a:solidFill>
              <a:schemeClr val="tx1"/>
            </a:solidFill>
            <a:round/>
            <a:headEnd/>
            <a:tailEnd type="triangle" w="med" len="med"/>
          </a:ln>
        </p:spPr>
        <p:txBody>
          <a:bodyPr wrap="none" anchor="ctr"/>
          <a:lstStyle/>
          <a:p>
            <a:endParaRPr lang="en-US"/>
          </a:p>
        </p:txBody>
      </p:sp>
      <p:sp>
        <p:nvSpPr>
          <p:cNvPr id="47121" name="Line 17"/>
          <p:cNvSpPr>
            <a:spLocks noChangeShapeType="1"/>
          </p:cNvSpPr>
          <p:nvPr/>
        </p:nvSpPr>
        <p:spPr bwMode="auto">
          <a:xfrm>
            <a:off x="1752600" y="3276600"/>
            <a:ext cx="381000" cy="533400"/>
          </a:xfrm>
          <a:prstGeom prst="line">
            <a:avLst/>
          </a:prstGeom>
          <a:noFill/>
          <a:ln w="38100">
            <a:solidFill>
              <a:schemeClr val="tx1"/>
            </a:solidFill>
            <a:round/>
            <a:headEnd/>
            <a:tailEnd type="triangle" w="med" len="med"/>
          </a:ln>
        </p:spPr>
        <p:txBody>
          <a:bodyPr wrap="none" anchor="ctr"/>
          <a:lstStyle/>
          <a:p>
            <a:endParaRPr lang="en-US"/>
          </a:p>
        </p:txBody>
      </p:sp>
      <p:sp>
        <p:nvSpPr>
          <p:cNvPr id="47122" name="Line 18"/>
          <p:cNvSpPr>
            <a:spLocks noChangeShapeType="1"/>
          </p:cNvSpPr>
          <p:nvPr/>
        </p:nvSpPr>
        <p:spPr bwMode="auto">
          <a:xfrm>
            <a:off x="1828800" y="3048000"/>
            <a:ext cx="685800" cy="762000"/>
          </a:xfrm>
          <a:prstGeom prst="line">
            <a:avLst/>
          </a:prstGeom>
          <a:noFill/>
          <a:ln w="38100">
            <a:solidFill>
              <a:schemeClr val="tx1"/>
            </a:solidFill>
            <a:round/>
            <a:headEnd/>
            <a:tailEnd type="triangle" w="med" len="med"/>
          </a:ln>
        </p:spPr>
        <p:txBody>
          <a:bodyPr wrap="none" anchor="ctr"/>
          <a:lstStyle/>
          <a:p>
            <a:endParaRPr lang="en-US"/>
          </a:p>
        </p:txBody>
      </p:sp>
      <p:sp>
        <p:nvSpPr>
          <p:cNvPr id="47123" name="Text Box 19"/>
          <p:cNvSpPr txBox="1">
            <a:spLocks noChangeArrowheads="1"/>
          </p:cNvSpPr>
          <p:nvPr/>
        </p:nvSpPr>
        <p:spPr bwMode="auto">
          <a:xfrm>
            <a:off x="762000" y="2301875"/>
            <a:ext cx="1905000" cy="822325"/>
          </a:xfrm>
          <a:prstGeom prst="rect">
            <a:avLst/>
          </a:prstGeom>
          <a:noFill/>
          <a:ln w="9525">
            <a:noFill/>
            <a:miter lim="800000"/>
            <a:headEnd/>
            <a:tailEnd/>
          </a:ln>
        </p:spPr>
        <p:txBody>
          <a:bodyPr>
            <a:spAutoFit/>
          </a:bodyPr>
          <a:lstStyle/>
          <a:p>
            <a:pPr algn="ctr">
              <a:spcBef>
                <a:spcPct val="50000"/>
              </a:spcBef>
            </a:pPr>
            <a:r>
              <a:rPr lang="en-US" sz="2400" b="1">
                <a:latin typeface="Arial" charset="0"/>
              </a:rPr>
              <a:t>Aggregate Bins</a:t>
            </a:r>
          </a:p>
        </p:txBody>
      </p:sp>
      <p:sp>
        <p:nvSpPr>
          <p:cNvPr id="47124" name="Line 20"/>
          <p:cNvSpPr>
            <a:spLocks noChangeShapeType="1"/>
          </p:cNvSpPr>
          <p:nvPr/>
        </p:nvSpPr>
        <p:spPr bwMode="auto">
          <a:xfrm flipV="1">
            <a:off x="5334000" y="4114800"/>
            <a:ext cx="990600" cy="990600"/>
          </a:xfrm>
          <a:prstGeom prst="line">
            <a:avLst/>
          </a:prstGeom>
          <a:noFill/>
          <a:ln w="38100">
            <a:solidFill>
              <a:schemeClr val="tx1"/>
            </a:solidFill>
            <a:round/>
            <a:headEnd/>
            <a:tailEnd type="triangle" w="med" len="med"/>
          </a:ln>
        </p:spPr>
        <p:txBody>
          <a:bodyPr wrap="none" anchor="ctr"/>
          <a:lstStyle/>
          <a:p>
            <a:endParaRPr lang="en-US"/>
          </a:p>
        </p:txBody>
      </p:sp>
      <p:sp>
        <p:nvSpPr>
          <p:cNvPr id="47125" name="Text Box 21"/>
          <p:cNvSpPr txBox="1">
            <a:spLocks noChangeArrowheads="1"/>
          </p:cNvSpPr>
          <p:nvPr/>
        </p:nvSpPr>
        <p:spPr bwMode="auto">
          <a:xfrm>
            <a:off x="4343400" y="5029200"/>
            <a:ext cx="1676400" cy="457200"/>
          </a:xfrm>
          <a:prstGeom prst="rect">
            <a:avLst/>
          </a:prstGeom>
          <a:noFill/>
          <a:ln w="9525">
            <a:noFill/>
            <a:miter lim="800000"/>
            <a:headEnd/>
            <a:tailEnd/>
          </a:ln>
        </p:spPr>
        <p:txBody>
          <a:bodyPr>
            <a:spAutoFit/>
          </a:bodyPr>
          <a:lstStyle/>
          <a:p>
            <a:pPr algn="ctr">
              <a:spcBef>
                <a:spcPct val="50000"/>
              </a:spcBef>
            </a:pPr>
            <a:r>
              <a:rPr lang="en-US" sz="2400" b="1">
                <a:latin typeface="Arial" charset="0"/>
              </a:rPr>
              <a:t>Burner</a:t>
            </a:r>
          </a:p>
        </p:txBody>
      </p:sp>
      <p:sp>
        <p:nvSpPr>
          <p:cNvPr id="47126" name="Text Box 22"/>
          <p:cNvSpPr txBox="1">
            <a:spLocks noChangeArrowheads="1"/>
          </p:cNvSpPr>
          <p:nvPr/>
        </p:nvSpPr>
        <p:spPr bwMode="auto">
          <a:xfrm>
            <a:off x="6096000" y="1828800"/>
            <a:ext cx="2520950" cy="457200"/>
          </a:xfrm>
          <a:prstGeom prst="rect">
            <a:avLst/>
          </a:prstGeom>
          <a:noFill/>
          <a:ln w="9525">
            <a:noFill/>
            <a:miter lim="800000"/>
            <a:headEnd/>
            <a:tailEnd/>
          </a:ln>
        </p:spPr>
        <p:txBody>
          <a:bodyPr wrap="none">
            <a:spAutoFit/>
          </a:bodyPr>
          <a:lstStyle/>
          <a:p>
            <a:r>
              <a:rPr lang="en-US" sz="2400" b="1">
                <a:latin typeface="Arial" charset="0"/>
              </a:rPr>
              <a:t>Asphalt Storage</a:t>
            </a:r>
          </a:p>
        </p:txBody>
      </p:sp>
      <p:sp>
        <p:nvSpPr>
          <p:cNvPr id="47127" name="Line 23"/>
          <p:cNvSpPr>
            <a:spLocks noChangeShapeType="1"/>
          </p:cNvSpPr>
          <p:nvPr/>
        </p:nvSpPr>
        <p:spPr bwMode="auto">
          <a:xfrm>
            <a:off x="7391400" y="2362200"/>
            <a:ext cx="0" cy="457200"/>
          </a:xfrm>
          <a:prstGeom prst="line">
            <a:avLst/>
          </a:prstGeom>
          <a:noFill/>
          <a:ln w="38100">
            <a:solidFill>
              <a:schemeClr val="tx1"/>
            </a:solidFill>
            <a:round/>
            <a:headEnd/>
            <a:tailEnd type="triangle" w="med" len="med"/>
          </a:ln>
        </p:spPr>
        <p:txBody>
          <a:bodyPr wrap="none" anchor="ctr"/>
          <a:lstStyle/>
          <a:p>
            <a:endParaRPr lang="en-US"/>
          </a:p>
        </p:txBody>
      </p:sp>
      <p:sp>
        <p:nvSpPr>
          <p:cNvPr id="47128" name="Rectangle 24"/>
          <p:cNvSpPr>
            <a:spLocks noChangeArrowheads="1"/>
          </p:cNvSpPr>
          <p:nvPr/>
        </p:nvSpPr>
        <p:spPr bwMode="auto">
          <a:xfrm>
            <a:off x="5638800" y="3124200"/>
            <a:ext cx="1143000" cy="76200"/>
          </a:xfrm>
          <a:prstGeom prst="rect">
            <a:avLst/>
          </a:prstGeom>
          <a:solidFill>
            <a:schemeClr val="bg2"/>
          </a:solidFill>
          <a:ln w="9525">
            <a:solidFill>
              <a:schemeClr val="bg2"/>
            </a:solidFill>
            <a:miter lim="800000"/>
            <a:headEnd/>
            <a:tailEnd/>
          </a:ln>
        </p:spPr>
        <p:txBody>
          <a:bodyPr wrap="none" anchor="ctr"/>
          <a:lstStyle/>
          <a:p>
            <a:pPr algn="ctr"/>
            <a:endParaRPr lang="en-US" sz="2400">
              <a:solidFill>
                <a:schemeClr val="bg2"/>
              </a:solidFill>
              <a:latin typeface="Times New Roman" pitchFamily="18" charset="0"/>
            </a:endParaRPr>
          </a:p>
        </p:txBody>
      </p:sp>
      <p:sp>
        <p:nvSpPr>
          <p:cNvPr id="47129" name="Rectangle 25"/>
          <p:cNvSpPr>
            <a:spLocks noChangeArrowheads="1"/>
          </p:cNvSpPr>
          <p:nvPr/>
        </p:nvSpPr>
        <p:spPr bwMode="auto">
          <a:xfrm>
            <a:off x="5638800" y="3124200"/>
            <a:ext cx="76200" cy="457200"/>
          </a:xfrm>
          <a:prstGeom prst="rect">
            <a:avLst/>
          </a:prstGeom>
          <a:solidFill>
            <a:schemeClr val="bg2"/>
          </a:solidFill>
          <a:ln w="9525">
            <a:solidFill>
              <a:schemeClr val="bg2"/>
            </a:solidFill>
            <a:miter lim="800000"/>
            <a:headEnd/>
            <a:tailEnd/>
          </a:ln>
        </p:spPr>
        <p:txBody>
          <a:bodyPr wrap="none" anchor="ctr"/>
          <a:lstStyle/>
          <a:p>
            <a:endParaRPr lang="en-US"/>
          </a:p>
        </p:txBody>
      </p:sp>
      <p:sp>
        <p:nvSpPr>
          <p:cNvPr id="47130" name="Line 26"/>
          <p:cNvSpPr>
            <a:spLocks noChangeShapeType="1"/>
          </p:cNvSpPr>
          <p:nvPr/>
        </p:nvSpPr>
        <p:spPr bwMode="auto">
          <a:xfrm>
            <a:off x="5334000" y="2667000"/>
            <a:ext cx="1447800" cy="1295400"/>
          </a:xfrm>
          <a:prstGeom prst="line">
            <a:avLst/>
          </a:prstGeom>
          <a:noFill/>
          <a:ln w="38100">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idx="4294967295"/>
          </p:nvPr>
        </p:nvSpPr>
        <p:spPr>
          <a:xfrm>
            <a:off x="304800" y="0"/>
            <a:ext cx="8229600" cy="1371600"/>
          </a:xfrm>
        </p:spPr>
        <p:txBody>
          <a:bodyPr/>
          <a:lstStyle/>
          <a:p>
            <a:pPr eaLnBrk="1" hangingPunct="1">
              <a:defRPr/>
            </a:pPr>
            <a:r>
              <a:rPr lang="en-US" dirty="0" smtClean="0"/>
              <a:t>Material Transfer Device </a:t>
            </a:r>
          </a:p>
        </p:txBody>
      </p:sp>
      <p:pic>
        <p:nvPicPr>
          <p:cNvPr id="88067" name="Picture 3" descr="mtv"/>
          <p:cNvPicPr>
            <a:picLocks noChangeAspect="1" noChangeArrowheads="1"/>
          </p:cNvPicPr>
          <p:nvPr/>
        </p:nvPicPr>
        <p:blipFill>
          <a:blip r:embed="rId3" cstate="print"/>
          <a:srcRect/>
          <a:stretch>
            <a:fillRect/>
          </a:stretch>
        </p:blipFill>
        <p:spPr bwMode="auto">
          <a:xfrm>
            <a:off x="1219200" y="1295400"/>
            <a:ext cx="6858000" cy="4357688"/>
          </a:xfrm>
          <a:prstGeom prst="rect">
            <a:avLst/>
          </a:prstGeom>
          <a:noFill/>
          <a:ln w="9525">
            <a:noFill/>
            <a:miter lim="800000"/>
            <a:headEnd/>
            <a:tailEnd/>
          </a:ln>
        </p:spPr>
      </p:pic>
    </p:spTree>
    <p:extLst>
      <p:ext uri="{BB962C8B-B14F-4D97-AF65-F5344CB8AC3E}">
        <p14:creationId xmlns:p14="http://schemas.microsoft.com/office/powerpoint/2010/main" val="31194166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nvGrpSpPr>
        <p:grpSpPr bwMode="auto">
          <a:xfrm>
            <a:off x="4343400" y="3048000"/>
            <a:ext cx="3733800" cy="2590800"/>
            <a:chOff x="2807" y="2484"/>
            <a:chExt cx="886" cy="599"/>
          </a:xfrm>
        </p:grpSpPr>
        <p:sp>
          <p:nvSpPr>
            <p:cNvPr id="89093" name="Rectangle 3"/>
            <p:cNvSpPr>
              <a:spLocks noChangeArrowheads="1"/>
            </p:cNvSpPr>
            <p:nvPr/>
          </p:nvSpPr>
          <p:spPr bwMode="auto">
            <a:xfrm>
              <a:off x="3125" y="2620"/>
              <a:ext cx="77" cy="155"/>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89094" name="Freeform 4"/>
            <p:cNvSpPr>
              <a:spLocks/>
            </p:cNvSpPr>
            <p:nvPr/>
          </p:nvSpPr>
          <p:spPr bwMode="auto">
            <a:xfrm>
              <a:off x="3204" y="2707"/>
              <a:ext cx="59" cy="168"/>
            </a:xfrm>
            <a:custGeom>
              <a:avLst/>
              <a:gdLst>
                <a:gd name="T0" fmla="*/ 0 w 59"/>
                <a:gd name="T1" fmla="*/ 0 h 168"/>
                <a:gd name="T2" fmla="*/ 29 w 59"/>
                <a:gd name="T3" fmla="*/ 84 h 168"/>
                <a:gd name="T4" fmla="*/ 58 w 59"/>
                <a:gd name="T5" fmla="*/ 84 h 168"/>
                <a:gd name="T6" fmla="*/ 58 w 59"/>
                <a:gd name="T7" fmla="*/ 167 h 168"/>
                <a:gd name="T8" fmla="*/ 29 w 59"/>
                <a:gd name="T9" fmla="*/ 167 h 168"/>
                <a:gd name="T10" fmla="*/ 0 w 59"/>
                <a:gd name="T11" fmla="*/ 84 h 168"/>
                <a:gd name="T12" fmla="*/ 0 w 59"/>
                <a:gd name="T13" fmla="*/ 0 h 168"/>
                <a:gd name="T14" fmla="*/ 0 60000 65536"/>
                <a:gd name="T15" fmla="*/ 0 60000 65536"/>
                <a:gd name="T16" fmla="*/ 0 60000 65536"/>
                <a:gd name="T17" fmla="*/ 0 60000 65536"/>
                <a:gd name="T18" fmla="*/ 0 60000 65536"/>
                <a:gd name="T19" fmla="*/ 0 60000 65536"/>
                <a:gd name="T20" fmla="*/ 0 60000 65536"/>
                <a:gd name="T21" fmla="*/ 0 w 59"/>
                <a:gd name="T22" fmla="*/ 0 h 168"/>
                <a:gd name="T23" fmla="*/ 59 w 59"/>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68">
                  <a:moveTo>
                    <a:pt x="0" y="0"/>
                  </a:moveTo>
                  <a:lnTo>
                    <a:pt x="29" y="84"/>
                  </a:lnTo>
                  <a:lnTo>
                    <a:pt x="58" y="84"/>
                  </a:lnTo>
                  <a:lnTo>
                    <a:pt x="58" y="167"/>
                  </a:lnTo>
                  <a:lnTo>
                    <a:pt x="29" y="167"/>
                  </a:lnTo>
                  <a:lnTo>
                    <a:pt x="0" y="84"/>
                  </a:lnTo>
                  <a:lnTo>
                    <a:pt x="0" y="0"/>
                  </a:lnTo>
                </a:path>
              </a:pathLst>
            </a:custGeom>
            <a:solidFill>
              <a:schemeClr val="accent1"/>
            </a:solidFill>
            <a:ln w="12700" cap="rnd">
              <a:solidFill>
                <a:schemeClr val="tx1"/>
              </a:solidFill>
              <a:round/>
              <a:headEnd/>
              <a:tailEnd/>
            </a:ln>
          </p:spPr>
          <p:txBody>
            <a:bodyPr/>
            <a:lstStyle/>
            <a:p>
              <a:endParaRPr lang="en-US"/>
            </a:p>
          </p:txBody>
        </p:sp>
        <p:sp>
          <p:nvSpPr>
            <p:cNvPr id="89095" name="Freeform 5"/>
            <p:cNvSpPr>
              <a:spLocks/>
            </p:cNvSpPr>
            <p:nvPr/>
          </p:nvSpPr>
          <p:spPr bwMode="auto">
            <a:xfrm>
              <a:off x="3243" y="2580"/>
              <a:ext cx="94" cy="103"/>
            </a:xfrm>
            <a:custGeom>
              <a:avLst/>
              <a:gdLst>
                <a:gd name="T0" fmla="*/ 0 w 94"/>
                <a:gd name="T1" fmla="*/ 59 h 103"/>
                <a:gd name="T2" fmla="*/ 57 w 94"/>
                <a:gd name="T3" fmla="*/ 0 h 103"/>
                <a:gd name="T4" fmla="*/ 63 w 94"/>
                <a:gd name="T5" fmla="*/ 5 h 103"/>
                <a:gd name="T6" fmla="*/ 36 w 94"/>
                <a:gd name="T7" fmla="*/ 33 h 103"/>
                <a:gd name="T8" fmla="*/ 93 w 94"/>
                <a:gd name="T9" fmla="*/ 91 h 103"/>
                <a:gd name="T10" fmla="*/ 93 w 94"/>
                <a:gd name="T11" fmla="*/ 102 h 103"/>
                <a:gd name="T12" fmla="*/ 31 w 94"/>
                <a:gd name="T13" fmla="*/ 38 h 103"/>
                <a:gd name="T14" fmla="*/ 5 w 94"/>
                <a:gd name="T15" fmla="*/ 65 h 103"/>
                <a:gd name="T16" fmla="*/ 0 w 94"/>
                <a:gd name="T17" fmla="*/ 59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103"/>
                <a:gd name="T29" fmla="*/ 94 w 94"/>
                <a:gd name="T30" fmla="*/ 103 h 1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103">
                  <a:moveTo>
                    <a:pt x="0" y="59"/>
                  </a:moveTo>
                  <a:lnTo>
                    <a:pt x="57" y="0"/>
                  </a:lnTo>
                  <a:lnTo>
                    <a:pt x="63" y="5"/>
                  </a:lnTo>
                  <a:lnTo>
                    <a:pt x="36" y="33"/>
                  </a:lnTo>
                  <a:lnTo>
                    <a:pt x="93" y="91"/>
                  </a:lnTo>
                  <a:lnTo>
                    <a:pt x="93" y="102"/>
                  </a:lnTo>
                  <a:lnTo>
                    <a:pt x="31" y="38"/>
                  </a:lnTo>
                  <a:lnTo>
                    <a:pt x="5" y="65"/>
                  </a:lnTo>
                  <a:lnTo>
                    <a:pt x="0" y="59"/>
                  </a:lnTo>
                </a:path>
              </a:pathLst>
            </a:custGeom>
            <a:solidFill>
              <a:srgbClr val="A0A0A0"/>
            </a:solidFill>
            <a:ln w="12700" cap="rnd">
              <a:solidFill>
                <a:srgbClr val="000000"/>
              </a:solidFill>
              <a:round/>
              <a:headEnd/>
              <a:tailEnd/>
            </a:ln>
          </p:spPr>
          <p:txBody>
            <a:bodyPr/>
            <a:lstStyle/>
            <a:p>
              <a:endParaRPr lang="en-US"/>
            </a:p>
          </p:txBody>
        </p:sp>
        <p:grpSp>
          <p:nvGrpSpPr>
            <p:cNvPr id="89096" name="Group 6"/>
            <p:cNvGrpSpPr>
              <a:grpSpLocks/>
            </p:cNvGrpSpPr>
            <p:nvPr/>
          </p:nvGrpSpPr>
          <p:grpSpPr bwMode="auto">
            <a:xfrm>
              <a:off x="3142" y="2570"/>
              <a:ext cx="109" cy="94"/>
              <a:chOff x="3142" y="2570"/>
              <a:chExt cx="109" cy="94"/>
            </a:xfrm>
          </p:grpSpPr>
          <p:sp>
            <p:nvSpPr>
              <p:cNvPr id="89167" name="Freeform 7"/>
              <p:cNvSpPr>
                <a:spLocks/>
              </p:cNvSpPr>
              <p:nvPr/>
            </p:nvSpPr>
            <p:spPr bwMode="auto">
              <a:xfrm>
                <a:off x="3142" y="2570"/>
                <a:ext cx="71" cy="61"/>
              </a:xfrm>
              <a:custGeom>
                <a:avLst/>
                <a:gdLst>
                  <a:gd name="T0" fmla="*/ 48 w 71"/>
                  <a:gd name="T1" fmla="*/ 24 h 61"/>
                  <a:gd name="T2" fmla="*/ 58 w 71"/>
                  <a:gd name="T3" fmla="*/ 29 h 61"/>
                  <a:gd name="T4" fmla="*/ 61 w 71"/>
                  <a:gd name="T5" fmla="*/ 33 h 61"/>
                  <a:gd name="T6" fmla="*/ 63 w 71"/>
                  <a:gd name="T7" fmla="*/ 44 h 61"/>
                  <a:gd name="T8" fmla="*/ 67 w 71"/>
                  <a:gd name="T9" fmla="*/ 52 h 61"/>
                  <a:gd name="T10" fmla="*/ 70 w 71"/>
                  <a:gd name="T11" fmla="*/ 60 h 61"/>
                  <a:gd name="T12" fmla="*/ 62 w 71"/>
                  <a:gd name="T13" fmla="*/ 53 h 61"/>
                  <a:gd name="T14" fmla="*/ 56 w 71"/>
                  <a:gd name="T15" fmla="*/ 50 h 61"/>
                  <a:gd name="T16" fmla="*/ 47 w 71"/>
                  <a:gd name="T17" fmla="*/ 43 h 61"/>
                  <a:gd name="T18" fmla="*/ 44 w 71"/>
                  <a:gd name="T19" fmla="*/ 36 h 61"/>
                  <a:gd name="T20" fmla="*/ 42 w 71"/>
                  <a:gd name="T21" fmla="*/ 27 h 61"/>
                  <a:gd name="T22" fmla="*/ 10 w 71"/>
                  <a:gd name="T23" fmla="*/ 13 h 61"/>
                  <a:gd name="T24" fmla="*/ 0 w 71"/>
                  <a:gd name="T25" fmla="*/ 0 h 61"/>
                  <a:gd name="T26" fmla="*/ 5 w 71"/>
                  <a:gd name="T27" fmla="*/ 0 h 61"/>
                  <a:gd name="T28" fmla="*/ 15 w 71"/>
                  <a:gd name="T29" fmla="*/ 4 h 61"/>
                  <a:gd name="T30" fmla="*/ 48 w 71"/>
                  <a:gd name="T31" fmla="*/ 24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
                  <a:gd name="T49" fmla="*/ 0 h 61"/>
                  <a:gd name="T50" fmla="*/ 71 w 71"/>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 h="61">
                    <a:moveTo>
                      <a:pt x="48" y="24"/>
                    </a:moveTo>
                    <a:lnTo>
                      <a:pt x="58" y="29"/>
                    </a:lnTo>
                    <a:lnTo>
                      <a:pt x="61" y="33"/>
                    </a:lnTo>
                    <a:lnTo>
                      <a:pt x="63" y="44"/>
                    </a:lnTo>
                    <a:lnTo>
                      <a:pt x="67" y="52"/>
                    </a:lnTo>
                    <a:lnTo>
                      <a:pt x="70" y="60"/>
                    </a:lnTo>
                    <a:lnTo>
                      <a:pt x="62" y="53"/>
                    </a:lnTo>
                    <a:lnTo>
                      <a:pt x="56" y="50"/>
                    </a:lnTo>
                    <a:lnTo>
                      <a:pt x="47" y="43"/>
                    </a:lnTo>
                    <a:lnTo>
                      <a:pt x="44" y="36"/>
                    </a:lnTo>
                    <a:lnTo>
                      <a:pt x="42" y="27"/>
                    </a:lnTo>
                    <a:lnTo>
                      <a:pt x="10" y="13"/>
                    </a:lnTo>
                    <a:lnTo>
                      <a:pt x="0" y="0"/>
                    </a:lnTo>
                    <a:lnTo>
                      <a:pt x="5" y="0"/>
                    </a:lnTo>
                    <a:lnTo>
                      <a:pt x="15" y="4"/>
                    </a:lnTo>
                    <a:lnTo>
                      <a:pt x="48" y="24"/>
                    </a:lnTo>
                  </a:path>
                </a:pathLst>
              </a:custGeom>
              <a:solidFill>
                <a:srgbClr val="E040A0"/>
              </a:solidFill>
              <a:ln w="12700" cap="rnd">
                <a:solidFill>
                  <a:srgbClr val="000000"/>
                </a:solidFill>
                <a:round/>
                <a:headEnd/>
                <a:tailEnd/>
              </a:ln>
            </p:spPr>
            <p:txBody>
              <a:bodyPr/>
              <a:lstStyle/>
              <a:p>
                <a:endParaRPr lang="en-US"/>
              </a:p>
            </p:txBody>
          </p:sp>
          <p:grpSp>
            <p:nvGrpSpPr>
              <p:cNvPr id="89168" name="Group 8"/>
              <p:cNvGrpSpPr>
                <a:grpSpLocks/>
              </p:cNvGrpSpPr>
              <p:nvPr/>
            </p:nvGrpSpPr>
            <p:grpSpPr bwMode="auto">
              <a:xfrm>
                <a:off x="3193" y="2603"/>
                <a:ext cx="58" cy="61"/>
                <a:chOff x="3193" y="2603"/>
                <a:chExt cx="58" cy="61"/>
              </a:xfrm>
            </p:grpSpPr>
            <p:sp>
              <p:nvSpPr>
                <p:cNvPr id="89169" name="Freeform 9"/>
                <p:cNvSpPr>
                  <a:spLocks/>
                </p:cNvSpPr>
                <p:nvPr/>
              </p:nvSpPr>
              <p:spPr bwMode="auto">
                <a:xfrm>
                  <a:off x="3193" y="2603"/>
                  <a:ext cx="58" cy="61"/>
                </a:xfrm>
                <a:custGeom>
                  <a:avLst/>
                  <a:gdLst>
                    <a:gd name="T0" fmla="*/ 0 w 58"/>
                    <a:gd name="T1" fmla="*/ 49 h 61"/>
                    <a:gd name="T2" fmla="*/ 8 w 58"/>
                    <a:gd name="T3" fmla="*/ 45 h 61"/>
                    <a:gd name="T4" fmla="*/ 10 w 58"/>
                    <a:gd name="T5" fmla="*/ 40 h 61"/>
                    <a:gd name="T6" fmla="*/ 12 w 58"/>
                    <a:gd name="T7" fmla="*/ 35 h 61"/>
                    <a:gd name="T8" fmla="*/ 12 w 58"/>
                    <a:gd name="T9" fmla="*/ 29 h 61"/>
                    <a:gd name="T10" fmla="*/ 10 w 58"/>
                    <a:gd name="T11" fmla="*/ 22 h 61"/>
                    <a:gd name="T12" fmla="*/ 9 w 58"/>
                    <a:gd name="T13" fmla="*/ 14 h 61"/>
                    <a:gd name="T14" fmla="*/ 11 w 58"/>
                    <a:gd name="T15" fmla="*/ 13 h 61"/>
                    <a:gd name="T16" fmla="*/ 14 w 58"/>
                    <a:gd name="T17" fmla="*/ 12 h 61"/>
                    <a:gd name="T18" fmla="*/ 17 w 58"/>
                    <a:gd name="T19" fmla="*/ 14 h 61"/>
                    <a:gd name="T20" fmla="*/ 20 w 58"/>
                    <a:gd name="T21" fmla="*/ 18 h 61"/>
                    <a:gd name="T22" fmla="*/ 23 w 58"/>
                    <a:gd name="T23" fmla="*/ 27 h 61"/>
                    <a:gd name="T24" fmla="*/ 26 w 58"/>
                    <a:gd name="T25" fmla="*/ 20 h 61"/>
                    <a:gd name="T26" fmla="*/ 31 w 58"/>
                    <a:gd name="T27" fmla="*/ 14 h 61"/>
                    <a:gd name="T28" fmla="*/ 36 w 58"/>
                    <a:gd name="T29" fmla="*/ 10 h 61"/>
                    <a:gd name="T30" fmla="*/ 42 w 58"/>
                    <a:gd name="T31" fmla="*/ 4 h 61"/>
                    <a:gd name="T32" fmla="*/ 47 w 58"/>
                    <a:gd name="T33" fmla="*/ 0 h 61"/>
                    <a:gd name="T34" fmla="*/ 50 w 58"/>
                    <a:gd name="T35" fmla="*/ 0 h 61"/>
                    <a:gd name="T36" fmla="*/ 52 w 58"/>
                    <a:gd name="T37" fmla="*/ 2 h 61"/>
                    <a:gd name="T38" fmla="*/ 51 w 58"/>
                    <a:gd name="T39" fmla="*/ 5 h 61"/>
                    <a:gd name="T40" fmla="*/ 48 w 58"/>
                    <a:gd name="T41" fmla="*/ 10 h 61"/>
                    <a:gd name="T42" fmla="*/ 44 w 58"/>
                    <a:gd name="T43" fmla="*/ 16 h 61"/>
                    <a:gd name="T44" fmla="*/ 39 w 58"/>
                    <a:gd name="T45" fmla="*/ 23 h 61"/>
                    <a:gd name="T46" fmla="*/ 46 w 58"/>
                    <a:gd name="T47" fmla="*/ 21 h 61"/>
                    <a:gd name="T48" fmla="*/ 52 w 58"/>
                    <a:gd name="T49" fmla="*/ 21 h 61"/>
                    <a:gd name="T50" fmla="*/ 55 w 58"/>
                    <a:gd name="T51" fmla="*/ 23 h 61"/>
                    <a:gd name="T52" fmla="*/ 55 w 58"/>
                    <a:gd name="T53" fmla="*/ 26 h 61"/>
                    <a:gd name="T54" fmla="*/ 53 w 58"/>
                    <a:gd name="T55" fmla="*/ 29 h 61"/>
                    <a:gd name="T56" fmla="*/ 50 w 58"/>
                    <a:gd name="T57" fmla="*/ 32 h 61"/>
                    <a:gd name="T58" fmla="*/ 46 w 58"/>
                    <a:gd name="T59" fmla="*/ 33 h 61"/>
                    <a:gd name="T60" fmla="*/ 51 w 58"/>
                    <a:gd name="T61" fmla="*/ 33 h 61"/>
                    <a:gd name="T62" fmla="*/ 55 w 58"/>
                    <a:gd name="T63" fmla="*/ 34 h 61"/>
                    <a:gd name="T64" fmla="*/ 57 w 58"/>
                    <a:gd name="T65" fmla="*/ 38 h 61"/>
                    <a:gd name="T66" fmla="*/ 56 w 58"/>
                    <a:gd name="T67" fmla="*/ 42 h 61"/>
                    <a:gd name="T68" fmla="*/ 52 w 58"/>
                    <a:gd name="T69" fmla="*/ 43 h 61"/>
                    <a:gd name="T70" fmla="*/ 43 w 58"/>
                    <a:gd name="T71" fmla="*/ 43 h 61"/>
                    <a:gd name="T72" fmla="*/ 47 w 58"/>
                    <a:gd name="T73" fmla="*/ 44 h 61"/>
                    <a:gd name="T74" fmla="*/ 49 w 58"/>
                    <a:gd name="T75" fmla="*/ 46 h 61"/>
                    <a:gd name="T76" fmla="*/ 51 w 58"/>
                    <a:gd name="T77" fmla="*/ 49 h 61"/>
                    <a:gd name="T78" fmla="*/ 51 w 58"/>
                    <a:gd name="T79" fmla="*/ 53 h 61"/>
                    <a:gd name="T80" fmla="*/ 48 w 58"/>
                    <a:gd name="T81" fmla="*/ 55 h 61"/>
                    <a:gd name="T82" fmla="*/ 45 w 58"/>
                    <a:gd name="T83" fmla="*/ 55 h 61"/>
                    <a:gd name="T84" fmla="*/ 41 w 58"/>
                    <a:gd name="T85" fmla="*/ 53 h 61"/>
                    <a:gd name="T86" fmla="*/ 37 w 58"/>
                    <a:gd name="T87" fmla="*/ 51 h 61"/>
                    <a:gd name="T88" fmla="*/ 35 w 58"/>
                    <a:gd name="T89" fmla="*/ 55 h 61"/>
                    <a:gd name="T90" fmla="*/ 32 w 58"/>
                    <a:gd name="T91" fmla="*/ 58 h 61"/>
                    <a:gd name="T92" fmla="*/ 29 w 58"/>
                    <a:gd name="T93" fmla="*/ 59 h 61"/>
                    <a:gd name="T94" fmla="*/ 25 w 58"/>
                    <a:gd name="T95" fmla="*/ 60 h 61"/>
                    <a:gd name="T96" fmla="*/ 10 w 58"/>
                    <a:gd name="T97" fmla="*/ 56 h 61"/>
                    <a:gd name="T98" fmla="*/ 0 w 58"/>
                    <a:gd name="T99" fmla="*/ 49 h 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
                    <a:gd name="T151" fmla="*/ 0 h 61"/>
                    <a:gd name="T152" fmla="*/ 58 w 58"/>
                    <a:gd name="T153" fmla="*/ 61 h 6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 h="61">
                      <a:moveTo>
                        <a:pt x="0" y="49"/>
                      </a:moveTo>
                      <a:lnTo>
                        <a:pt x="8" y="45"/>
                      </a:lnTo>
                      <a:lnTo>
                        <a:pt x="10" y="40"/>
                      </a:lnTo>
                      <a:lnTo>
                        <a:pt x="12" y="35"/>
                      </a:lnTo>
                      <a:lnTo>
                        <a:pt x="12" y="29"/>
                      </a:lnTo>
                      <a:lnTo>
                        <a:pt x="10" y="22"/>
                      </a:lnTo>
                      <a:lnTo>
                        <a:pt x="9" y="14"/>
                      </a:lnTo>
                      <a:lnTo>
                        <a:pt x="11" y="13"/>
                      </a:lnTo>
                      <a:lnTo>
                        <a:pt x="14" y="12"/>
                      </a:lnTo>
                      <a:lnTo>
                        <a:pt x="17" y="14"/>
                      </a:lnTo>
                      <a:lnTo>
                        <a:pt x="20" y="18"/>
                      </a:lnTo>
                      <a:lnTo>
                        <a:pt x="23" y="27"/>
                      </a:lnTo>
                      <a:lnTo>
                        <a:pt x="26" y="20"/>
                      </a:lnTo>
                      <a:lnTo>
                        <a:pt x="31" y="14"/>
                      </a:lnTo>
                      <a:lnTo>
                        <a:pt x="36" y="10"/>
                      </a:lnTo>
                      <a:lnTo>
                        <a:pt x="42" y="4"/>
                      </a:lnTo>
                      <a:lnTo>
                        <a:pt x="47" y="0"/>
                      </a:lnTo>
                      <a:lnTo>
                        <a:pt x="50" y="0"/>
                      </a:lnTo>
                      <a:lnTo>
                        <a:pt x="52" y="2"/>
                      </a:lnTo>
                      <a:lnTo>
                        <a:pt x="51" y="5"/>
                      </a:lnTo>
                      <a:lnTo>
                        <a:pt x="48" y="10"/>
                      </a:lnTo>
                      <a:lnTo>
                        <a:pt x="44" y="16"/>
                      </a:lnTo>
                      <a:lnTo>
                        <a:pt x="39" y="23"/>
                      </a:lnTo>
                      <a:lnTo>
                        <a:pt x="46" y="21"/>
                      </a:lnTo>
                      <a:lnTo>
                        <a:pt x="52" y="21"/>
                      </a:lnTo>
                      <a:lnTo>
                        <a:pt x="55" y="23"/>
                      </a:lnTo>
                      <a:lnTo>
                        <a:pt x="55" y="26"/>
                      </a:lnTo>
                      <a:lnTo>
                        <a:pt x="53" y="29"/>
                      </a:lnTo>
                      <a:lnTo>
                        <a:pt x="50" y="32"/>
                      </a:lnTo>
                      <a:lnTo>
                        <a:pt x="46" y="33"/>
                      </a:lnTo>
                      <a:lnTo>
                        <a:pt x="51" y="33"/>
                      </a:lnTo>
                      <a:lnTo>
                        <a:pt x="55" y="34"/>
                      </a:lnTo>
                      <a:lnTo>
                        <a:pt x="57" y="38"/>
                      </a:lnTo>
                      <a:lnTo>
                        <a:pt x="56" y="42"/>
                      </a:lnTo>
                      <a:lnTo>
                        <a:pt x="52" y="43"/>
                      </a:lnTo>
                      <a:lnTo>
                        <a:pt x="43" y="43"/>
                      </a:lnTo>
                      <a:lnTo>
                        <a:pt x="47" y="44"/>
                      </a:lnTo>
                      <a:lnTo>
                        <a:pt x="49" y="46"/>
                      </a:lnTo>
                      <a:lnTo>
                        <a:pt x="51" y="49"/>
                      </a:lnTo>
                      <a:lnTo>
                        <a:pt x="51" y="53"/>
                      </a:lnTo>
                      <a:lnTo>
                        <a:pt x="48" y="55"/>
                      </a:lnTo>
                      <a:lnTo>
                        <a:pt x="45" y="55"/>
                      </a:lnTo>
                      <a:lnTo>
                        <a:pt x="41" y="53"/>
                      </a:lnTo>
                      <a:lnTo>
                        <a:pt x="37" y="51"/>
                      </a:lnTo>
                      <a:lnTo>
                        <a:pt x="35" y="55"/>
                      </a:lnTo>
                      <a:lnTo>
                        <a:pt x="32" y="58"/>
                      </a:lnTo>
                      <a:lnTo>
                        <a:pt x="29" y="59"/>
                      </a:lnTo>
                      <a:lnTo>
                        <a:pt x="25" y="60"/>
                      </a:lnTo>
                      <a:lnTo>
                        <a:pt x="10" y="56"/>
                      </a:lnTo>
                      <a:lnTo>
                        <a:pt x="0" y="49"/>
                      </a:lnTo>
                    </a:path>
                  </a:pathLst>
                </a:custGeom>
                <a:solidFill>
                  <a:srgbClr val="E0A080"/>
                </a:solidFill>
                <a:ln w="12700" cap="rnd">
                  <a:solidFill>
                    <a:srgbClr val="000000"/>
                  </a:solidFill>
                  <a:round/>
                  <a:headEnd/>
                  <a:tailEnd/>
                </a:ln>
              </p:spPr>
              <p:txBody>
                <a:bodyPr/>
                <a:lstStyle/>
                <a:p>
                  <a:endParaRPr lang="en-US"/>
                </a:p>
              </p:txBody>
            </p:sp>
            <p:grpSp>
              <p:nvGrpSpPr>
                <p:cNvPr id="89170" name="Group 10"/>
                <p:cNvGrpSpPr>
                  <a:grpSpLocks/>
                </p:cNvGrpSpPr>
                <p:nvPr/>
              </p:nvGrpSpPr>
              <p:grpSpPr bwMode="auto">
                <a:xfrm>
                  <a:off x="3199" y="2630"/>
                  <a:ext cx="43" cy="32"/>
                  <a:chOff x="3199" y="2630"/>
                  <a:chExt cx="43" cy="32"/>
                </a:xfrm>
              </p:grpSpPr>
              <p:sp>
                <p:nvSpPr>
                  <p:cNvPr id="89171" name="Freeform 11"/>
                  <p:cNvSpPr>
                    <a:spLocks/>
                  </p:cNvSpPr>
                  <p:nvPr/>
                </p:nvSpPr>
                <p:spPr bwMode="auto">
                  <a:xfrm>
                    <a:off x="3228" y="2630"/>
                    <a:ext cx="14" cy="8"/>
                  </a:xfrm>
                  <a:custGeom>
                    <a:avLst/>
                    <a:gdLst>
                      <a:gd name="T0" fmla="*/ 13 w 14"/>
                      <a:gd name="T1" fmla="*/ 6 h 8"/>
                      <a:gd name="T2" fmla="*/ 8 w 14"/>
                      <a:gd name="T3" fmla="*/ 7 h 8"/>
                      <a:gd name="T4" fmla="*/ 4 w 14"/>
                      <a:gd name="T5" fmla="*/ 7 h 8"/>
                      <a:gd name="T6" fmla="*/ 1 w 14"/>
                      <a:gd name="T7" fmla="*/ 6 h 8"/>
                      <a:gd name="T8" fmla="*/ 0 w 14"/>
                      <a:gd name="T9" fmla="*/ 4 h 8"/>
                      <a:gd name="T10" fmla="*/ 1 w 14"/>
                      <a:gd name="T11" fmla="*/ 1 h 8"/>
                      <a:gd name="T12" fmla="*/ 4 w 14"/>
                      <a:gd name="T13" fmla="*/ 0 h 8"/>
                      <a:gd name="T14" fmla="*/ 0 60000 65536"/>
                      <a:gd name="T15" fmla="*/ 0 60000 65536"/>
                      <a:gd name="T16" fmla="*/ 0 60000 65536"/>
                      <a:gd name="T17" fmla="*/ 0 60000 65536"/>
                      <a:gd name="T18" fmla="*/ 0 60000 65536"/>
                      <a:gd name="T19" fmla="*/ 0 60000 65536"/>
                      <a:gd name="T20" fmla="*/ 0 60000 65536"/>
                      <a:gd name="T21" fmla="*/ 0 w 14"/>
                      <a:gd name="T22" fmla="*/ 0 h 8"/>
                      <a:gd name="T23" fmla="*/ 14 w 1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8">
                        <a:moveTo>
                          <a:pt x="13" y="6"/>
                        </a:moveTo>
                        <a:lnTo>
                          <a:pt x="8" y="7"/>
                        </a:lnTo>
                        <a:lnTo>
                          <a:pt x="4" y="7"/>
                        </a:lnTo>
                        <a:lnTo>
                          <a:pt x="1" y="6"/>
                        </a:lnTo>
                        <a:lnTo>
                          <a:pt x="0" y="4"/>
                        </a:lnTo>
                        <a:lnTo>
                          <a:pt x="1" y="1"/>
                        </a:lnTo>
                        <a:lnTo>
                          <a:pt x="4" y="0"/>
                        </a:lnTo>
                      </a:path>
                    </a:pathLst>
                  </a:custGeom>
                  <a:noFill/>
                  <a:ln w="12700" cap="rnd">
                    <a:solidFill>
                      <a:srgbClr val="000000"/>
                    </a:solidFill>
                    <a:round/>
                    <a:headEnd/>
                    <a:tailEnd/>
                  </a:ln>
                </p:spPr>
                <p:txBody>
                  <a:bodyPr/>
                  <a:lstStyle/>
                  <a:p>
                    <a:endParaRPr lang="en-US"/>
                  </a:p>
                </p:txBody>
              </p:sp>
              <p:sp>
                <p:nvSpPr>
                  <p:cNvPr id="89172" name="Freeform 12"/>
                  <p:cNvSpPr>
                    <a:spLocks/>
                  </p:cNvSpPr>
                  <p:nvPr/>
                </p:nvSpPr>
                <p:spPr bwMode="auto">
                  <a:xfrm>
                    <a:off x="3226" y="2637"/>
                    <a:ext cx="14" cy="11"/>
                  </a:xfrm>
                  <a:custGeom>
                    <a:avLst/>
                    <a:gdLst>
                      <a:gd name="T0" fmla="*/ 13 w 14"/>
                      <a:gd name="T1" fmla="*/ 10 h 11"/>
                      <a:gd name="T2" fmla="*/ 8 w 14"/>
                      <a:gd name="T3" fmla="*/ 10 h 11"/>
                      <a:gd name="T4" fmla="*/ 4 w 14"/>
                      <a:gd name="T5" fmla="*/ 9 h 11"/>
                      <a:gd name="T6" fmla="*/ 2 w 14"/>
                      <a:gd name="T7" fmla="*/ 8 h 11"/>
                      <a:gd name="T8" fmla="*/ 0 w 14"/>
                      <a:gd name="T9" fmla="*/ 5 h 11"/>
                      <a:gd name="T10" fmla="*/ 1 w 14"/>
                      <a:gd name="T11" fmla="*/ 3 h 11"/>
                      <a:gd name="T12" fmla="*/ 3 w 14"/>
                      <a:gd name="T13" fmla="*/ 0 h 11"/>
                      <a:gd name="T14" fmla="*/ 0 60000 65536"/>
                      <a:gd name="T15" fmla="*/ 0 60000 65536"/>
                      <a:gd name="T16" fmla="*/ 0 60000 65536"/>
                      <a:gd name="T17" fmla="*/ 0 60000 65536"/>
                      <a:gd name="T18" fmla="*/ 0 60000 65536"/>
                      <a:gd name="T19" fmla="*/ 0 60000 65536"/>
                      <a:gd name="T20" fmla="*/ 0 60000 65536"/>
                      <a:gd name="T21" fmla="*/ 0 w 14"/>
                      <a:gd name="T22" fmla="*/ 0 h 11"/>
                      <a:gd name="T23" fmla="*/ 14 w 1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1">
                        <a:moveTo>
                          <a:pt x="13" y="10"/>
                        </a:moveTo>
                        <a:lnTo>
                          <a:pt x="8" y="10"/>
                        </a:lnTo>
                        <a:lnTo>
                          <a:pt x="4" y="9"/>
                        </a:lnTo>
                        <a:lnTo>
                          <a:pt x="2" y="8"/>
                        </a:lnTo>
                        <a:lnTo>
                          <a:pt x="0" y="5"/>
                        </a:lnTo>
                        <a:lnTo>
                          <a:pt x="1" y="3"/>
                        </a:lnTo>
                        <a:lnTo>
                          <a:pt x="3" y="0"/>
                        </a:lnTo>
                      </a:path>
                    </a:pathLst>
                  </a:custGeom>
                  <a:noFill/>
                  <a:ln w="12700" cap="rnd">
                    <a:solidFill>
                      <a:srgbClr val="000000"/>
                    </a:solidFill>
                    <a:round/>
                    <a:headEnd/>
                    <a:tailEnd/>
                  </a:ln>
                </p:spPr>
                <p:txBody>
                  <a:bodyPr/>
                  <a:lstStyle/>
                  <a:p>
                    <a:endParaRPr lang="en-US"/>
                  </a:p>
                </p:txBody>
              </p:sp>
              <p:sp>
                <p:nvSpPr>
                  <p:cNvPr id="89173" name="Freeform 13"/>
                  <p:cNvSpPr>
                    <a:spLocks/>
                  </p:cNvSpPr>
                  <p:nvPr/>
                </p:nvSpPr>
                <p:spPr bwMode="auto">
                  <a:xfrm>
                    <a:off x="3221" y="2644"/>
                    <a:ext cx="10" cy="12"/>
                  </a:xfrm>
                  <a:custGeom>
                    <a:avLst/>
                    <a:gdLst>
                      <a:gd name="T0" fmla="*/ 9 w 10"/>
                      <a:gd name="T1" fmla="*/ 11 h 12"/>
                      <a:gd name="T2" fmla="*/ 5 w 10"/>
                      <a:gd name="T3" fmla="*/ 9 h 12"/>
                      <a:gd name="T4" fmla="*/ 2 w 10"/>
                      <a:gd name="T5" fmla="*/ 7 h 12"/>
                      <a:gd name="T6" fmla="*/ 0 w 10"/>
                      <a:gd name="T7" fmla="*/ 4 h 12"/>
                      <a:gd name="T8" fmla="*/ 1 w 10"/>
                      <a:gd name="T9" fmla="*/ 1 h 12"/>
                      <a:gd name="T10" fmla="*/ 3 w 10"/>
                      <a:gd name="T11" fmla="*/ 0 h 12"/>
                      <a:gd name="T12" fmla="*/ 0 60000 65536"/>
                      <a:gd name="T13" fmla="*/ 0 60000 65536"/>
                      <a:gd name="T14" fmla="*/ 0 60000 65536"/>
                      <a:gd name="T15" fmla="*/ 0 60000 65536"/>
                      <a:gd name="T16" fmla="*/ 0 60000 65536"/>
                      <a:gd name="T17" fmla="*/ 0 60000 65536"/>
                      <a:gd name="T18" fmla="*/ 0 w 10"/>
                      <a:gd name="T19" fmla="*/ 0 h 12"/>
                      <a:gd name="T20" fmla="*/ 10 w 1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0" h="12">
                        <a:moveTo>
                          <a:pt x="9" y="11"/>
                        </a:moveTo>
                        <a:lnTo>
                          <a:pt x="5" y="9"/>
                        </a:lnTo>
                        <a:lnTo>
                          <a:pt x="2" y="7"/>
                        </a:lnTo>
                        <a:lnTo>
                          <a:pt x="0" y="4"/>
                        </a:lnTo>
                        <a:lnTo>
                          <a:pt x="1" y="1"/>
                        </a:lnTo>
                        <a:lnTo>
                          <a:pt x="3" y="0"/>
                        </a:lnTo>
                      </a:path>
                    </a:pathLst>
                  </a:custGeom>
                  <a:noFill/>
                  <a:ln w="12700" cap="rnd">
                    <a:solidFill>
                      <a:srgbClr val="000000"/>
                    </a:solidFill>
                    <a:round/>
                    <a:headEnd/>
                    <a:tailEnd/>
                  </a:ln>
                </p:spPr>
                <p:txBody>
                  <a:bodyPr/>
                  <a:lstStyle/>
                  <a:p>
                    <a:endParaRPr lang="en-US"/>
                  </a:p>
                </p:txBody>
              </p:sp>
              <p:sp>
                <p:nvSpPr>
                  <p:cNvPr id="89174" name="Freeform 14"/>
                  <p:cNvSpPr>
                    <a:spLocks/>
                  </p:cNvSpPr>
                  <p:nvPr/>
                </p:nvSpPr>
                <p:spPr bwMode="auto">
                  <a:xfrm>
                    <a:off x="3217" y="2630"/>
                    <a:ext cx="3" cy="12"/>
                  </a:xfrm>
                  <a:custGeom>
                    <a:avLst/>
                    <a:gdLst>
                      <a:gd name="T0" fmla="*/ 0 w 3"/>
                      <a:gd name="T1" fmla="*/ 0 h 12"/>
                      <a:gd name="T2" fmla="*/ 2 w 3"/>
                      <a:gd name="T3" fmla="*/ 5 h 12"/>
                      <a:gd name="T4" fmla="*/ 2 w 3"/>
                      <a:gd name="T5" fmla="*/ 8 h 12"/>
                      <a:gd name="T6" fmla="*/ 2 w 3"/>
                      <a:gd name="T7" fmla="*/ 11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0"/>
                        </a:moveTo>
                        <a:lnTo>
                          <a:pt x="2" y="5"/>
                        </a:lnTo>
                        <a:lnTo>
                          <a:pt x="2" y="8"/>
                        </a:lnTo>
                        <a:lnTo>
                          <a:pt x="2" y="11"/>
                        </a:lnTo>
                      </a:path>
                    </a:pathLst>
                  </a:custGeom>
                  <a:noFill/>
                  <a:ln w="12700" cap="rnd">
                    <a:solidFill>
                      <a:srgbClr val="000000"/>
                    </a:solidFill>
                    <a:round/>
                    <a:headEnd/>
                    <a:tailEnd/>
                  </a:ln>
                </p:spPr>
                <p:txBody>
                  <a:bodyPr/>
                  <a:lstStyle/>
                  <a:p>
                    <a:endParaRPr lang="en-US"/>
                  </a:p>
                </p:txBody>
              </p:sp>
              <p:sp>
                <p:nvSpPr>
                  <p:cNvPr id="89175" name="Freeform 15"/>
                  <p:cNvSpPr>
                    <a:spLocks/>
                  </p:cNvSpPr>
                  <p:nvPr/>
                </p:nvSpPr>
                <p:spPr bwMode="auto">
                  <a:xfrm>
                    <a:off x="3215" y="2630"/>
                    <a:ext cx="9" cy="4"/>
                  </a:xfrm>
                  <a:custGeom>
                    <a:avLst/>
                    <a:gdLst>
                      <a:gd name="T0" fmla="*/ 0 w 9"/>
                      <a:gd name="T1" fmla="*/ 0 h 4"/>
                      <a:gd name="T2" fmla="*/ 3 w 9"/>
                      <a:gd name="T3" fmla="*/ 0 h 4"/>
                      <a:gd name="T4" fmla="*/ 6 w 9"/>
                      <a:gd name="T5" fmla="*/ 1 h 4"/>
                      <a:gd name="T6" fmla="*/ 8 w 9"/>
                      <a:gd name="T7" fmla="*/ 3 h 4"/>
                      <a:gd name="T8" fmla="*/ 0 60000 65536"/>
                      <a:gd name="T9" fmla="*/ 0 60000 65536"/>
                      <a:gd name="T10" fmla="*/ 0 60000 65536"/>
                      <a:gd name="T11" fmla="*/ 0 60000 65536"/>
                      <a:gd name="T12" fmla="*/ 0 w 9"/>
                      <a:gd name="T13" fmla="*/ 0 h 4"/>
                      <a:gd name="T14" fmla="*/ 9 w 9"/>
                      <a:gd name="T15" fmla="*/ 4 h 4"/>
                    </a:gdLst>
                    <a:ahLst/>
                    <a:cxnLst>
                      <a:cxn ang="T8">
                        <a:pos x="T0" y="T1"/>
                      </a:cxn>
                      <a:cxn ang="T9">
                        <a:pos x="T2" y="T3"/>
                      </a:cxn>
                      <a:cxn ang="T10">
                        <a:pos x="T4" y="T5"/>
                      </a:cxn>
                      <a:cxn ang="T11">
                        <a:pos x="T6" y="T7"/>
                      </a:cxn>
                    </a:cxnLst>
                    <a:rect l="T12" t="T13" r="T14" b="T15"/>
                    <a:pathLst>
                      <a:path w="9" h="4">
                        <a:moveTo>
                          <a:pt x="0" y="0"/>
                        </a:moveTo>
                        <a:lnTo>
                          <a:pt x="3" y="0"/>
                        </a:lnTo>
                        <a:lnTo>
                          <a:pt x="6" y="1"/>
                        </a:lnTo>
                        <a:lnTo>
                          <a:pt x="8" y="3"/>
                        </a:lnTo>
                      </a:path>
                    </a:pathLst>
                  </a:custGeom>
                  <a:noFill/>
                  <a:ln w="12700" cap="rnd">
                    <a:solidFill>
                      <a:srgbClr val="000000"/>
                    </a:solidFill>
                    <a:round/>
                    <a:headEnd/>
                    <a:tailEnd/>
                  </a:ln>
                </p:spPr>
                <p:txBody>
                  <a:bodyPr/>
                  <a:lstStyle/>
                  <a:p>
                    <a:endParaRPr lang="en-US"/>
                  </a:p>
                </p:txBody>
              </p:sp>
              <p:sp>
                <p:nvSpPr>
                  <p:cNvPr id="89176" name="Freeform 16"/>
                  <p:cNvSpPr>
                    <a:spLocks/>
                  </p:cNvSpPr>
                  <p:nvPr/>
                </p:nvSpPr>
                <p:spPr bwMode="auto">
                  <a:xfrm>
                    <a:off x="3199" y="2649"/>
                    <a:ext cx="14" cy="13"/>
                  </a:xfrm>
                  <a:custGeom>
                    <a:avLst/>
                    <a:gdLst>
                      <a:gd name="T0" fmla="*/ 0 w 14"/>
                      <a:gd name="T1" fmla="*/ 0 h 13"/>
                      <a:gd name="T2" fmla="*/ 0 w 14"/>
                      <a:gd name="T3" fmla="*/ 2 h 13"/>
                      <a:gd name="T4" fmla="*/ 1 w 14"/>
                      <a:gd name="T5" fmla="*/ 4 h 13"/>
                      <a:gd name="T6" fmla="*/ 2 w 14"/>
                      <a:gd name="T7" fmla="*/ 5 h 13"/>
                      <a:gd name="T8" fmla="*/ 4 w 14"/>
                      <a:gd name="T9" fmla="*/ 7 h 13"/>
                      <a:gd name="T10" fmla="*/ 6 w 14"/>
                      <a:gd name="T11" fmla="*/ 8 h 13"/>
                      <a:gd name="T12" fmla="*/ 9 w 14"/>
                      <a:gd name="T13" fmla="*/ 8 h 13"/>
                      <a:gd name="T14" fmla="*/ 11 w 14"/>
                      <a:gd name="T15" fmla="*/ 9 h 13"/>
                      <a:gd name="T16" fmla="*/ 12 w 14"/>
                      <a:gd name="T17" fmla="*/ 11 h 13"/>
                      <a:gd name="T18" fmla="*/ 13 w 14"/>
                      <a:gd name="T19" fmla="*/ 12 h 13"/>
                      <a:gd name="T20" fmla="*/ 13 w 14"/>
                      <a:gd name="T21" fmla="*/ 12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3"/>
                      <a:gd name="T35" fmla="*/ 14 w 14"/>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3">
                        <a:moveTo>
                          <a:pt x="0" y="0"/>
                        </a:moveTo>
                        <a:lnTo>
                          <a:pt x="0" y="2"/>
                        </a:lnTo>
                        <a:lnTo>
                          <a:pt x="1" y="4"/>
                        </a:lnTo>
                        <a:lnTo>
                          <a:pt x="2" y="5"/>
                        </a:lnTo>
                        <a:lnTo>
                          <a:pt x="4" y="7"/>
                        </a:lnTo>
                        <a:lnTo>
                          <a:pt x="6" y="8"/>
                        </a:lnTo>
                        <a:lnTo>
                          <a:pt x="9" y="8"/>
                        </a:lnTo>
                        <a:lnTo>
                          <a:pt x="11" y="9"/>
                        </a:lnTo>
                        <a:lnTo>
                          <a:pt x="12" y="11"/>
                        </a:lnTo>
                        <a:lnTo>
                          <a:pt x="13" y="12"/>
                        </a:lnTo>
                      </a:path>
                    </a:pathLst>
                  </a:custGeom>
                  <a:noFill/>
                  <a:ln w="12700" cap="rnd">
                    <a:solidFill>
                      <a:srgbClr val="000000"/>
                    </a:solidFill>
                    <a:round/>
                    <a:headEnd/>
                    <a:tailEnd/>
                  </a:ln>
                </p:spPr>
                <p:txBody>
                  <a:bodyPr/>
                  <a:lstStyle/>
                  <a:p>
                    <a:endParaRPr lang="en-US"/>
                  </a:p>
                </p:txBody>
              </p:sp>
            </p:grpSp>
          </p:grpSp>
        </p:grpSp>
        <p:grpSp>
          <p:nvGrpSpPr>
            <p:cNvPr id="89097" name="Group 17"/>
            <p:cNvGrpSpPr>
              <a:grpSpLocks/>
            </p:cNvGrpSpPr>
            <p:nvPr/>
          </p:nvGrpSpPr>
          <p:grpSpPr bwMode="auto">
            <a:xfrm>
              <a:off x="3095" y="2484"/>
              <a:ext cx="182" cy="137"/>
              <a:chOff x="3095" y="2484"/>
              <a:chExt cx="182" cy="137"/>
            </a:xfrm>
          </p:grpSpPr>
          <p:sp>
            <p:nvSpPr>
              <p:cNvPr id="89136" name="Freeform 18"/>
              <p:cNvSpPr>
                <a:spLocks/>
              </p:cNvSpPr>
              <p:nvPr/>
            </p:nvSpPr>
            <p:spPr bwMode="auto">
              <a:xfrm>
                <a:off x="3114" y="2484"/>
                <a:ext cx="160" cy="137"/>
              </a:xfrm>
              <a:custGeom>
                <a:avLst/>
                <a:gdLst>
                  <a:gd name="T0" fmla="*/ 20 w 160"/>
                  <a:gd name="T1" fmla="*/ 108 h 137"/>
                  <a:gd name="T2" fmla="*/ 27 w 160"/>
                  <a:gd name="T3" fmla="*/ 96 h 137"/>
                  <a:gd name="T4" fmla="*/ 27 w 160"/>
                  <a:gd name="T5" fmla="*/ 93 h 137"/>
                  <a:gd name="T6" fmla="*/ 24 w 160"/>
                  <a:gd name="T7" fmla="*/ 88 h 137"/>
                  <a:gd name="T8" fmla="*/ 20 w 160"/>
                  <a:gd name="T9" fmla="*/ 83 h 137"/>
                  <a:gd name="T10" fmla="*/ 12 w 160"/>
                  <a:gd name="T11" fmla="*/ 78 h 137"/>
                  <a:gd name="T12" fmla="*/ 7 w 160"/>
                  <a:gd name="T13" fmla="*/ 72 h 137"/>
                  <a:gd name="T14" fmla="*/ 5 w 160"/>
                  <a:gd name="T15" fmla="*/ 66 h 137"/>
                  <a:gd name="T16" fmla="*/ 2 w 160"/>
                  <a:gd name="T17" fmla="*/ 62 h 137"/>
                  <a:gd name="T18" fmla="*/ 2 w 160"/>
                  <a:gd name="T19" fmla="*/ 57 h 137"/>
                  <a:gd name="T20" fmla="*/ 0 w 160"/>
                  <a:gd name="T21" fmla="*/ 45 h 137"/>
                  <a:gd name="T22" fmla="*/ 2 w 160"/>
                  <a:gd name="T23" fmla="*/ 36 h 137"/>
                  <a:gd name="T24" fmla="*/ 5 w 160"/>
                  <a:gd name="T25" fmla="*/ 28 h 137"/>
                  <a:gd name="T26" fmla="*/ 10 w 160"/>
                  <a:gd name="T27" fmla="*/ 20 h 137"/>
                  <a:gd name="T28" fmla="*/ 16 w 160"/>
                  <a:gd name="T29" fmla="*/ 15 h 137"/>
                  <a:gd name="T30" fmla="*/ 27 w 160"/>
                  <a:gd name="T31" fmla="*/ 10 h 137"/>
                  <a:gd name="T32" fmla="*/ 39 w 160"/>
                  <a:gd name="T33" fmla="*/ 6 h 137"/>
                  <a:gd name="T34" fmla="*/ 51 w 160"/>
                  <a:gd name="T35" fmla="*/ 2 h 137"/>
                  <a:gd name="T36" fmla="*/ 67 w 160"/>
                  <a:gd name="T37" fmla="*/ 0 h 137"/>
                  <a:gd name="T38" fmla="*/ 78 w 160"/>
                  <a:gd name="T39" fmla="*/ 0 h 137"/>
                  <a:gd name="T40" fmla="*/ 89 w 160"/>
                  <a:gd name="T41" fmla="*/ 1 h 137"/>
                  <a:gd name="T42" fmla="*/ 104 w 160"/>
                  <a:gd name="T43" fmla="*/ 3 h 137"/>
                  <a:gd name="T44" fmla="*/ 117 w 160"/>
                  <a:gd name="T45" fmla="*/ 7 h 137"/>
                  <a:gd name="T46" fmla="*/ 126 w 160"/>
                  <a:gd name="T47" fmla="*/ 10 h 137"/>
                  <a:gd name="T48" fmla="*/ 138 w 160"/>
                  <a:gd name="T49" fmla="*/ 18 h 137"/>
                  <a:gd name="T50" fmla="*/ 146 w 160"/>
                  <a:gd name="T51" fmla="*/ 27 h 137"/>
                  <a:gd name="T52" fmla="*/ 152 w 160"/>
                  <a:gd name="T53" fmla="*/ 35 h 137"/>
                  <a:gd name="T54" fmla="*/ 155 w 160"/>
                  <a:gd name="T55" fmla="*/ 41 h 137"/>
                  <a:gd name="T56" fmla="*/ 159 w 160"/>
                  <a:gd name="T57" fmla="*/ 51 h 137"/>
                  <a:gd name="T58" fmla="*/ 159 w 160"/>
                  <a:gd name="T59" fmla="*/ 59 h 137"/>
                  <a:gd name="T60" fmla="*/ 157 w 160"/>
                  <a:gd name="T61" fmla="*/ 70 h 137"/>
                  <a:gd name="T62" fmla="*/ 153 w 160"/>
                  <a:gd name="T63" fmla="*/ 79 h 137"/>
                  <a:gd name="T64" fmla="*/ 148 w 160"/>
                  <a:gd name="T65" fmla="*/ 87 h 137"/>
                  <a:gd name="T66" fmla="*/ 143 w 160"/>
                  <a:gd name="T67" fmla="*/ 91 h 137"/>
                  <a:gd name="T68" fmla="*/ 136 w 160"/>
                  <a:gd name="T69" fmla="*/ 96 h 137"/>
                  <a:gd name="T70" fmla="*/ 125 w 160"/>
                  <a:gd name="T71" fmla="*/ 100 h 137"/>
                  <a:gd name="T72" fmla="*/ 116 w 160"/>
                  <a:gd name="T73" fmla="*/ 102 h 137"/>
                  <a:gd name="T74" fmla="*/ 107 w 160"/>
                  <a:gd name="T75" fmla="*/ 105 h 137"/>
                  <a:gd name="T76" fmla="*/ 92 w 160"/>
                  <a:gd name="T77" fmla="*/ 106 h 137"/>
                  <a:gd name="T78" fmla="*/ 79 w 160"/>
                  <a:gd name="T79" fmla="*/ 108 h 137"/>
                  <a:gd name="T80" fmla="*/ 71 w 160"/>
                  <a:gd name="T81" fmla="*/ 109 h 137"/>
                  <a:gd name="T82" fmla="*/ 68 w 160"/>
                  <a:gd name="T83" fmla="*/ 113 h 137"/>
                  <a:gd name="T84" fmla="*/ 69 w 160"/>
                  <a:gd name="T85" fmla="*/ 117 h 137"/>
                  <a:gd name="T86" fmla="*/ 68 w 160"/>
                  <a:gd name="T87" fmla="*/ 121 h 137"/>
                  <a:gd name="T88" fmla="*/ 66 w 160"/>
                  <a:gd name="T89" fmla="*/ 123 h 137"/>
                  <a:gd name="T90" fmla="*/ 65 w 160"/>
                  <a:gd name="T91" fmla="*/ 129 h 137"/>
                  <a:gd name="T92" fmla="*/ 66 w 160"/>
                  <a:gd name="T93" fmla="*/ 136 h 137"/>
                  <a:gd name="T94" fmla="*/ 55 w 160"/>
                  <a:gd name="T95" fmla="*/ 124 h 137"/>
                  <a:gd name="T96" fmla="*/ 41 w 160"/>
                  <a:gd name="T97" fmla="*/ 114 h 137"/>
                  <a:gd name="T98" fmla="*/ 29 w 160"/>
                  <a:gd name="T99" fmla="*/ 110 h 137"/>
                  <a:gd name="T100" fmla="*/ 20 w 160"/>
                  <a:gd name="T101" fmla="*/ 108 h 1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0"/>
                  <a:gd name="T154" fmla="*/ 0 h 137"/>
                  <a:gd name="T155" fmla="*/ 160 w 160"/>
                  <a:gd name="T156" fmla="*/ 137 h 1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0" h="137">
                    <a:moveTo>
                      <a:pt x="20" y="108"/>
                    </a:moveTo>
                    <a:lnTo>
                      <a:pt x="27" y="96"/>
                    </a:lnTo>
                    <a:lnTo>
                      <a:pt x="27" y="93"/>
                    </a:lnTo>
                    <a:lnTo>
                      <a:pt x="24" y="88"/>
                    </a:lnTo>
                    <a:lnTo>
                      <a:pt x="20" y="83"/>
                    </a:lnTo>
                    <a:lnTo>
                      <a:pt x="12" y="78"/>
                    </a:lnTo>
                    <a:lnTo>
                      <a:pt x="7" y="72"/>
                    </a:lnTo>
                    <a:lnTo>
                      <a:pt x="5" y="66"/>
                    </a:lnTo>
                    <a:lnTo>
                      <a:pt x="2" y="62"/>
                    </a:lnTo>
                    <a:lnTo>
                      <a:pt x="2" y="57"/>
                    </a:lnTo>
                    <a:lnTo>
                      <a:pt x="0" y="45"/>
                    </a:lnTo>
                    <a:lnTo>
                      <a:pt x="2" y="36"/>
                    </a:lnTo>
                    <a:lnTo>
                      <a:pt x="5" y="28"/>
                    </a:lnTo>
                    <a:lnTo>
                      <a:pt x="10" y="20"/>
                    </a:lnTo>
                    <a:lnTo>
                      <a:pt x="16" y="15"/>
                    </a:lnTo>
                    <a:lnTo>
                      <a:pt x="27" y="10"/>
                    </a:lnTo>
                    <a:lnTo>
                      <a:pt x="39" y="6"/>
                    </a:lnTo>
                    <a:lnTo>
                      <a:pt x="51" y="2"/>
                    </a:lnTo>
                    <a:lnTo>
                      <a:pt x="67" y="0"/>
                    </a:lnTo>
                    <a:lnTo>
                      <a:pt x="78" y="0"/>
                    </a:lnTo>
                    <a:lnTo>
                      <a:pt x="89" y="1"/>
                    </a:lnTo>
                    <a:lnTo>
                      <a:pt x="104" y="3"/>
                    </a:lnTo>
                    <a:lnTo>
                      <a:pt x="117" y="7"/>
                    </a:lnTo>
                    <a:lnTo>
                      <a:pt x="126" y="10"/>
                    </a:lnTo>
                    <a:lnTo>
                      <a:pt x="138" y="18"/>
                    </a:lnTo>
                    <a:lnTo>
                      <a:pt x="146" y="27"/>
                    </a:lnTo>
                    <a:lnTo>
                      <a:pt x="152" y="35"/>
                    </a:lnTo>
                    <a:lnTo>
                      <a:pt x="155" y="41"/>
                    </a:lnTo>
                    <a:lnTo>
                      <a:pt x="159" y="51"/>
                    </a:lnTo>
                    <a:lnTo>
                      <a:pt x="159" y="59"/>
                    </a:lnTo>
                    <a:lnTo>
                      <a:pt x="157" y="70"/>
                    </a:lnTo>
                    <a:lnTo>
                      <a:pt x="153" y="79"/>
                    </a:lnTo>
                    <a:lnTo>
                      <a:pt x="148" y="87"/>
                    </a:lnTo>
                    <a:lnTo>
                      <a:pt x="143" y="91"/>
                    </a:lnTo>
                    <a:lnTo>
                      <a:pt x="136" y="96"/>
                    </a:lnTo>
                    <a:lnTo>
                      <a:pt x="125" y="100"/>
                    </a:lnTo>
                    <a:lnTo>
                      <a:pt x="116" y="102"/>
                    </a:lnTo>
                    <a:lnTo>
                      <a:pt x="107" y="105"/>
                    </a:lnTo>
                    <a:lnTo>
                      <a:pt x="92" y="106"/>
                    </a:lnTo>
                    <a:lnTo>
                      <a:pt x="79" y="108"/>
                    </a:lnTo>
                    <a:lnTo>
                      <a:pt x="71" y="109"/>
                    </a:lnTo>
                    <a:lnTo>
                      <a:pt x="68" y="113"/>
                    </a:lnTo>
                    <a:lnTo>
                      <a:pt x="69" y="117"/>
                    </a:lnTo>
                    <a:lnTo>
                      <a:pt x="68" y="121"/>
                    </a:lnTo>
                    <a:lnTo>
                      <a:pt x="66" y="123"/>
                    </a:lnTo>
                    <a:lnTo>
                      <a:pt x="65" y="129"/>
                    </a:lnTo>
                    <a:lnTo>
                      <a:pt x="66" y="136"/>
                    </a:lnTo>
                    <a:lnTo>
                      <a:pt x="55" y="124"/>
                    </a:lnTo>
                    <a:lnTo>
                      <a:pt x="41" y="114"/>
                    </a:lnTo>
                    <a:lnTo>
                      <a:pt x="29" y="110"/>
                    </a:lnTo>
                    <a:lnTo>
                      <a:pt x="20" y="108"/>
                    </a:lnTo>
                  </a:path>
                </a:pathLst>
              </a:custGeom>
              <a:solidFill>
                <a:srgbClr val="E0A080"/>
              </a:solidFill>
              <a:ln w="12700" cap="rnd">
                <a:solidFill>
                  <a:srgbClr val="000000"/>
                </a:solidFill>
                <a:round/>
                <a:headEnd/>
                <a:tailEnd/>
              </a:ln>
            </p:spPr>
            <p:txBody>
              <a:bodyPr/>
              <a:lstStyle/>
              <a:p>
                <a:endParaRPr lang="en-US"/>
              </a:p>
            </p:txBody>
          </p:sp>
          <p:grpSp>
            <p:nvGrpSpPr>
              <p:cNvPr id="89137" name="Group 19"/>
              <p:cNvGrpSpPr>
                <a:grpSpLocks/>
              </p:cNvGrpSpPr>
              <p:nvPr/>
            </p:nvGrpSpPr>
            <p:grpSpPr bwMode="auto">
              <a:xfrm>
                <a:off x="3095" y="2484"/>
                <a:ext cx="152" cy="95"/>
                <a:chOff x="3095" y="2484"/>
                <a:chExt cx="152" cy="95"/>
              </a:xfrm>
            </p:grpSpPr>
            <p:grpSp>
              <p:nvGrpSpPr>
                <p:cNvPr id="89149" name="Group 20"/>
                <p:cNvGrpSpPr>
                  <a:grpSpLocks/>
                </p:cNvGrpSpPr>
                <p:nvPr/>
              </p:nvGrpSpPr>
              <p:grpSpPr bwMode="auto">
                <a:xfrm>
                  <a:off x="3138" y="2484"/>
                  <a:ext cx="104" cy="29"/>
                  <a:chOff x="3138" y="2484"/>
                  <a:chExt cx="104" cy="29"/>
                </a:xfrm>
              </p:grpSpPr>
              <p:sp>
                <p:nvSpPr>
                  <p:cNvPr id="89165" name="Freeform 21"/>
                  <p:cNvSpPr>
                    <a:spLocks/>
                  </p:cNvSpPr>
                  <p:nvPr/>
                </p:nvSpPr>
                <p:spPr bwMode="auto">
                  <a:xfrm>
                    <a:off x="3143" y="2490"/>
                    <a:ext cx="99" cy="23"/>
                  </a:xfrm>
                  <a:custGeom>
                    <a:avLst/>
                    <a:gdLst>
                      <a:gd name="T0" fmla="*/ 0 w 99"/>
                      <a:gd name="T1" fmla="*/ 22 h 23"/>
                      <a:gd name="T2" fmla="*/ 8 w 99"/>
                      <a:gd name="T3" fmla="*/ 15 h 23"/>
                      <a:gd name="T4" fmla="*/ 17 w 99"/>
                      <a:gd name="T5" fmla="*/ 10 h 23"/>
                      <a:gd name="T6" fmla="*/ 29 w 99"/>
                      <a:gd name="T7" fmla="*/ 5 h 23"/>
                      <a:gd name="T8" fmla="*/ 41 w 99"/>
                      <a:gd name="T9" fmla="*/ 3 h 23"/>
                      <a:gd name="T10" fmla="*/ 54 w 99"/>
                      <a:gd name="T11" fmla="*/ 1 h 23"/>
                      <a:gd name="T12" fmla="*/ 70 w 99"/>
                      <a:gd name="T13" fmla="*/ 0 h 23"/>
                      <a:gd name="T14" fmla="*/ 83 w 99"/>
                      <a:gd name="T15" fmla="*/ 1 h 23"/>
                      <a:gd name="T16" fmla="*/ 98 w 99"/>
                      <a:gd name="T17" fmla="*/ 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23"/>
                      <a:gd name="T29" fmla="*/ 99 w 9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23">
                        <a:moveTo>
                          <a:pt x="0" y="22"/>
                        </a:moveTo>
                        <a:lnTo>
                          <a:pt x="8" y="15"/>
                        </a:lnTo>
                        <a:lnTo>
                          <a:pt x="17" y="10"/>
                        </a:lnTo>
                        <a:lnTo>
                          <a:pt x="29" y="5"/>
                        </a:lnTo>
                        <a:lnTo>
                          <a:pt x="41" y="3"/>
                        </a:lnTo>
                        <a:lnTo>
                          <a:pt x="54" y="1"/>
                        </a:lnTo>
                        <a:lnTo>
                          <a:pt x="70" y="0"/>
                        </a:lnTo>
                        <a:lnTo>
                          <a:pt x="83" y="1"/>
                        </a:lnTo>
                        <a:lnTo>
                          <a:pt x="98" y="5"/>
                        </a:lnTo>
                      </a:path>
                    </a:pathLst>
                  </a:custGeom>
                  <a:noFill/>
                  <a:ln w="12700" cap="rnd">
                    <a:solidFill>
                      <a:srgbClr val="000000"/>
                    </a:solidFill>
                    <a:round/>
                    <a:headEnd/>
                    <a:tailEnd/>
                  </a:ln>
                </p:spPr>
                <p:txBody>
                  <a:bodyPr/>
                  <a:lstStyle/>
                  <a:p>
                    <a:endParaRPr lang="en-US"/>
                  </a:p>
                </p:txBody>
              </p:sp>
              <p:sp>
                <p:nvSpPr>
                  <p:cNvPr id="89166" name="Freeform 22"/>
                  <p:cNvSpPr>
                    <a:spLocks/>
                  </p:cNvSpPr>
                  <p:nvPr/>
                </p:nvSpPr>
                <p:spPr bwMode="auto">
                  <a:xfrm>
                    <a:off x="3138" y="2484"/>
                    <a:ext cx="96" cy="27"/>
                  </a:xfrm>
                  <a:custGeom>
                    <a:avLst/>
                    <a:gdLst>
                      <a:gd name="T0" fmla="*/ 0 w 96"/>
                      <a:gd name="T1" fmla="*/ 26 h 27"/>
                      <a:gd name="T2" fmla="*/ 5 w 96"/>
                      <a:gd name="T3" fmla="*/ 18 h 27"/>
                      <a:gd name="T4" fmla="*/ 10 w 96"/>
                      <a:gd name="T5" fmla="*/ 13 h 27"/>
                      <a:gd name="T6" fmla="*/ 16 w 96"/>
                      <a:gd name="T7" fmla="*/ 9 h 27"/>
                      <a:gd name="T8" fmla="*/ 27 w 96"/>
                      <a:gd name="T9" fmla="*/ 4 h 27"/>
                      <a:gd name="T10" fmla="*/ 42 w 96"/>
                      <a:gd name="T11" fmla="*/ 1 h 27"/>
                      <a:gd name="T12" fmla="*/ 55 w 96"/>
                      <a:gd name="T13" fmla="*/ 0 h 27"/>
                      <a:gd name="T14" fmla="*/ 69 w 96"/>
                      <a:gd name="T15" fmla="*/ 1 h 27"/>
                      <a:gd name="T16" fmla="*/ 83 w 96"/>
                      <a:gd name="T17" fmla="*/ 5 h 27"/>
                      <a:gd name="T18" fmla="*/ 89 w 96"/>
                      <a:gd name="T19" fmla="*/ 6 h 27"/>
                      <a:gd name="T20" fmla="*/ 95 w 96"/>
                      <a:gd name="T21" fmla="*/ 8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27"/>
                      <a:gd name="T35" fmla="*/ 96 w 96"/>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27">
                        <a:moveTo>
                          <a:pt x="0" y="26"/>
                        </a:moveTo>
                        <a:lnTo>
                          <a:pt x="5" y="18"/>
                        </a:lnTo>
                        <a:lnTo>
                          <a:pt x="10" y="13"/>
                        </a:lnTo>
                        <a:lnTo>
                          <a:pt x="16" y="9"/>
                        </a:lnTo>
                        <a:lnTo>
                          <a:pt x="27" y="4"/>
                        </a:lnTo>
                        <a:lnTo>
                          <a:pt x="42" y="1"/>
                        </a:lnTo>
                        <a:lnTo>
                          <a:pt x="55" y="0"/>
                        </a:lnTo>
                        <a:lnTo>
                          <a:pt x="69" y="1"/>
                        </a:lnTo>
                        <a:lnTo>
                          <a:pt x="83" y="5"/>
                        </a:lnTo>
                        <a:lnTo>
                          <a:pt x="89" y="6"/>
                        </a:lnTo>
                        <a:lnTo>
                          <a:pt x="95" y="8"/>
                        </a:lnTo>
                      </a:path>
                    </a:pathLst>
                  </a:custGeom>
                  <a:noFill/>
                  <a:ln w="12700" cap="rnd">
                    <a:solidFill>
                      <a:srgbClr val="000000"/>
                    </a:solidFill>
                    <a:round/>
                    <a:headEnd/>
                    <a:tailEnd/>
                  </a:ln>
                </p:spPr>
                <p:txBody>
                  <a:bodyPr/>
                  <a:lstStyle/>
                  <a:p>
                    <a:endParaRPr lang="en-US"/>
                  </a:p>
                </p:txBody>
              </p:sp>
            </p:grpSp>
            <p:grpSp>
              <p:nvGrpSpPr>
                <p:cNvPr id="89150" name="Group 23"/>
                <p:cNvGrpSpPr>
                  <a:grpSpLocks/>
                </p:cNvGrpSpPr>
                <p:nvPr/>
              </p:nvGrpSpPr>
              <p:grpSpPr bwMode="auto">
                <a:xfrm>
                  <a:off x="3095" y="2502"/>
                  <a:ext cx="59" cy="45"/>
                  <a:chOff x="3095" y="2502"/>
                  <a:chExt cx="59" cy="45"/>
                </a:xfrm>
              </p:grpSpPr>
              <p:sp>
                <p:nvSpPr>
                  <p:cNvPr id="89158" name="Freeform 24"/>
                  <p:cNvSpPr>
                    <a:spLocks/>
                  </p:cNvSpPr>
                  <p:nvPr/>
                </p:nvSpPr>
                <p:spPr bwMode="auto">
                  <a:xfrm>
                    <a:off x="3095" y="2502"/>
                    <a:ext cx="59" cy="45"/>
                  </a:xfrm>
                  <a:custGeom>
                    <a:avLst/>
                    <a:gdLst>
                      <a:gd name="T0" fmla="*/ 3 w 59"/>
                      <a:gd name="T1" fmla="*/ 36 h 45"/>
                      <a:gd name="T2" fmla="*/ 2 w 59"/>
                      <a:gd name="T3" fmla="*/ 19 h 45"/>
                      <a:gd name="T4" fmla="*/ 10 w 59"/>
                      <a:gd name="T5" fmla="*/ 8 h 45"/>
                      <a:gd name="T6" fmla="*/ 15 w 59"/>
                      <a:gd name="T7" fmla="*/ 2 h 45"/>
                      <a:gd name="T8" fmla="*/ 21 w 59"/>
                      <a:gd name="T9" fmla="*/ 0 h 45"/>
                      <a:gd name="T10" fmla="*/ 24 w 59"/>
                      <a:gd name="T11" fmla="*/ 4 h 45"/>
                      <a:gd name="T12" fmla="*/ 29 w 59"/>
                      <a:gd name="T13" fmla="*/ 2 h 45"/>
                      <a:gd name="T14" fmla="*/ 31 w 59"/>
                      <a:gd name="T15" fmla="*/ 6 h 45"/>
                      <a:gd name="T16" fmla="*/ 34 w 59"/>
                      <a:gd name="T17" fmla="*/ 9 h 45"/>
                      <a:gd name="T18" fmla="*/ 38 w 59"/>
                      <a:gd name="T19" fmla="*/ 11 h 45"/>
                      <a:gd name="T20" fmla="*/ 37 w 59"/>
                      <a:gd name="T21" fmla="*/ 15 h 45"/>
                      <a:gd name="T22" fmla="*/ 41 w 59"/>
                      <a:gd name="T23" fmla="*/ 13 h 45"/>
                      <a:gd name="T24" fmla="*/ 45 w 59"/>
                      <a:gd name="T25" fmla="*/ 15 h 45"/>
                      <a:gd name="T26" fmla="*/ 46 w 59"/>
                      <a:gd name="T27" fmla="*/ 18 h 45"/>
                      <a:gd name="T28" fmla="*/ 51 w 59"/>
                      <a:gd name="T29" fmla="*/ 18 h 45"/>
                      <a:gd name="T30" fmla="*/ 53 w 59"/>
                      <a:gd name="T31" fmla="*/ 22 h 45"/>
                      <a:gd name="T32" fmla="*/ 56 w 59"/>
                      <a:gd name="T33" fmla="*/ 25 h 45"/>
                      <a:gd name="T34" fmla="*/ 55 w 59"/>
                      <a:gd name="T35" fmla="*/ 33 h 45"/>
                      <a:gd name="T36" fmla="*/ 57 w 59"/>
                      <a:gd name="T37" fmla="*/ 37 h 45"/>
                      <a:gd name="T38" fmla="*/ 58 w 59"/>
                      <a:gd name="T39" fmla="*/ 42 h 45"/>
                      <a:gd name="T40" fmla="*/ 54 w 59"/>
                      <a:gd name="T41" fmla="*/ 44 h 45"/>
                      <a:gd name="T42" fmla="*/ 50 w 59"/>
                      <a:gd name="T43" fmla="*/ 44 h 45"/>
                      <a:gd name="T44" fmla="*/ 45 w 59"/>
                      <a:gd name="T45" fmla="*/ 40 h 45"/>
                      <a:gd name="T46" fmla="*/ 43 w 59"/>
                      <a:gd name="T47" fmla="*/ 40 h 45"/>
                      <a:gd name="T48" fmla="*/ 38 w 59"/>
                      <a:gd name="T49" fmla="*/ 39 h 45"/>
                      <a:gd name="T50" fmla="*/ 34 w 59"/>
                      <a:gd name="T51" fmla="*/ 38 h 45"/>
                      <a:gd name="T52" fmla="*/ 32 w 59"/>
                      <a:gd name="T53" fmla="*/ 38 h 45"/>
                      <a:gd name="T54" fmla="*/ 29 w 59"/>
                      <a:gd name="T55" fmla="*/ 37 h 45"/>
                      <a:gd name="T56" fmla="*/ 26 w 59"/>
                      <a:gd name="T57" fmla="*/ 35 h 45"/>
                      <a:gd name="T58" fmla="*/ 24 w 59"/>
                      <a:gd name="T59" fmla="*/ 37 h 45"/>
                      <a:gd name="T60" fmla="*/ 20 w 59"/>
                      <a:gd name="T61" fmla="*/ 38 h 45"/>
                      <a:gd name="T62" fmla="*/ 19 w 59"/>
                      <a:gd name="T63" fmla="*/ 39 h 45"/>
                      <a:gd name="T64" fmla="*/ 15 w 59"/>
                      <a:gd name="T65" fmla="*/ 42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11" y="42"/>
                        </a:moveTo>
                        <a:lnTo>
                          <a:pt x="3" y="36"/>
                        </a:lnTo>
                        <a:lnTo>
                          <a:pt x="0" y="29"/>
                        </a:lnTo>
                        <a:lnTo>
                          <a:pt x="2" y="19"/>
                        </a:lnTo>
                        <a:lnTo>
                          <a:pt x="6" y="12"/>
                        </a:lnTo>
                        <a:lnTo>
                          <a:pt x="10" y="8"/>
                        </a:lnTo>
                        <a:lnTo>
                          <a:pt x="14" y="4"/>
                        </a:lnTo>
                        <a:lnTo>
                          <a:pt x="15" y="2"/>
                        </a:lnTo>
                        <a:lnTo>
                          <a:pt x="18" y="0"/>
                        </a:lnTo>
                        <a:lnTo>
                          <a:pt x="21" y="0"/>
                        </a:lnTo>
                        <a:lnTo>
                          <a:pt x="23" y="2"/>
                        </a:lnTo>
                        <a:lnTo>
                          <a:pt x="24" y="4"/>
                        </a:lnTo>
                        <a:lnTo>
                          <a:pt x="25" y="3"/>
                        </a:lnTo>
                        <a:lnTo>
                          <a:pt x="29" y="2"/>
                        </a:lnTo>
                        <a:lnTo>
                          <a:pt x="30" y="4"/>
                        </a:lnTo>
                        <a:lnTo>
                          <a:pt x="31" y="6"/>
                        </a:lnTo>
                        <a:lnTo>
                          <a:pt x="32" y="10"/>
                        </a:lnTo>
                        <a:lnTo>
                          <a:pt x="34" y="9"/>
                        </a:lnTo>
                        <a:lnTo>
                          <a:pt x="37" y="10"/>
                        </a:lnTo>
                        <a:lnTo>
                          <a:pt x="38" y="11"/>
                        </a:lnTo>
                        <a:lnTo>
                          <a:pt x="38" y="13"/>
                        </a:lnTo>
                        <a:lnTo>
                          <a:pt x="37" y="15"/>
                        </a:lnTo>
                        <a:lnTo>
                          <a:pt x="39" y="14"/>
                        </a:lnTo>
                        <a:lnTo>
                          <a:pt x="41" y="13"/>
                        </a:lnTo>
                        <a:lnTo>
                          <a:pt x="45" y="13"/>
                        </a:lnTo>
                        <a:lnTo>
                          <a:pt x="45" y="15"/>
                        </a:lnTo>
                        <a:lnTo>
                          <a:pt x="46" y="16"/>
                        </a:lnTo>
                        <a:lnTo>
                          <a:pt x="46" y="18"/>
                        </a:lnTo>
                        <a:lnTo>
                          <a:pt x="48" y="17"/>
                        </a:lnTo>
                        <a:lnTo>
                          <a:pt x="51" y="18"/>
                        </a:lnTo>
                        <a:lnTo>
                          <a:pt x="52" y="20"/>
                        </a:lnTo>
                        <a:lnTo>
                          <a:pt x="53" y="22"/>
                        </a:lnTo>
                        <a:lnTo>
                          <a:pt x="55" y="23"/>
                        </a:lnTo>
                        <a:lnTo>
                          <a:pt x="56" y="25"/>
                        </a:lnTo>
                        <a:lnTo>
                          <a:pt x="56" y="28"/>
                        </a:lnTo>
                        <a:lnTo>
                          <a:pt x="55" y="33"/>
                        </a:lnTo>
                        <a:lnTo>
                          <a:pt x="55" y="36"/>
                        </a:lnTo>
                        <a:lnTo>
                          <a:pt x="57" y="37"/>
                        </a:lnTo>
                        <a:lnTo>
                          <a:pt x="58" y="39"/>
                        </a:lnTo>
                        <a:lnTo>
                          <a:pt x="58" y="42"/>
                        </a:lnTo>
                        <a:lnTo>
                          <a:pt x="56" y="44"/>
                        </a:lnTo>
                        <a:lnTo>
                          <a:pt x="54" y="44"/>
                        </a:lnTo>
                        <a:lnTo>
                          <a:pt x="52" y="44"/>
                        </a:lnTo>
                        <a:lnTo>
                          <a:pt x="50" y="44"/>
                        </a:lnTo>
                        <a:lnTo>
                          <a:pt x="47" y="42"/>
                        </a:lnTo>
                        <a:lnTo>
                          <a:pt x="45" y="40"/>
                        </a:lnTo>
                        <a:lnTo>
                          <a:pt x="45" y="39"/>
                        </a:lnTo>
                        <a:lnTo>
                          <a:pt x="43" y="40"/>
                        </a:lnTo>
                        <a:lnTo>
                          <a:pt x="39" y="40"/>
                        </a:lnTo>
                        <a:lnTo>
                          <a:pt x="38" y="39"/>
                        </a:lnTo>
                        <a:lnTo>
                          <a:pt x="37" y="38"/>
                        </a:lnTo>
                        <a:lnTo>
                          <a:pt x="34" y="38"/>
                        </a:lnTo>
                        <a:lnTo>
                          <a:pt x="33" y="38"/>
                        </a:lnTo>
                        <a:lnTo>
                          <a:pt x="32" y="38"/>
                        </a:lnTo>
                        <a:lnTo>
                          <a:pt x="30" y="38"/>
                        </a:lnTo>
                        <a:lnTo>
                          <a:pt x="29" y="37"/>
                        </a:lnTo>
                        <a:lnTo>
                          <a:pt x="27" y="36"/>
                        </a:lnTo>
                        <a:lnTo>
                          <a:pt x="26" y="35"/>
                        </a:lnTo>
                        <a:lnTo>
                          <a:pt x="25" y="36"/>
                        </a:lnTo>
                        <a:lnTo>
                          <a:pt x="24" y="37"/>
                        </a:lnTo>
                        <a:lnTo>
                          <a:pt x="23" y="38"/>
                        </a:lnTo>
                        <a:lnTo>
                          <a:pt x="20" y="38"/>
                        </a:lnTo>
                        <a:lnTo>
                          <a:pt x="19" y="38"/>
                        </a:lnTo>
                        <a:lnTo>
                          <a:pt x="19" y="39"/>
                        </a:lnTo>
                        <a:lnTo>
                          <a:pt x="17" y="40"/>
                        </a:lnTo>
                        <a:lnTo>
                          <a:pt x="15" y="42"/>
                        </a:lnTo>
                        <a:lnTo>
                          <a:pt x="11" y="42"/>
                        </a:lnTo>
                      </a:path>
                    </a:pathLst>
                  </a:custGeom>
                  <a:solidFill>
                    <a:srgbClr val="C08040"/>
                  </a:solidFill>
                  <a:ln w="12700" cap="rnd">
                    <a:solidFill>
                      <a:srgbClr val="000000"/>
                    </a:solidFill>
                    <a:round/>
                    <a:headEnd/>
                    <a:tailEnd/>
                  </a:ln>
                </p:spPr>
                <p:txBody>
                  <a:bodyPr/>
                  <a:lstStyle/>
                  <a:p>
                    <a:endParaRPr lang="en-US"/>
                  </a:p>
                </p:txBody>
              </p:sp>
              <p:grpSp>
                <p:nvGrpSpPr>
                  <p:cNvPr id="89159" name="Group 25"/>
                  <p:cNvGrpSpPr>
                    <a:grpSpLocks/>
                  </p:cNvGrpSpPr>
                  <p:nvPr/>
                </p:nvGrpSpPr>
                <p:grpSpPr bwMode="auto">
                  <a:xfrm>
                    <a:off x="3098" y="2507"/>
                    <a:ext cx="43" cy="38"/>
                    <a:chOff x="3098" y="2507"/>
                    <a:chExt cx="43" cy="38"/>
                  </a:xfrm>
                </p:grpSpPr>
                <p:sp>
                  <p:nvSpPr>
                    <p:cNvPr id="89160" name="Freeform 26"/>
                    <p:cNvSpPr>
                      <a:spLocks/>
                    </p:cNvSpPr>
                    <p:nvPr/>
                  </p:nvSpPr>
                  <p:spPr bwMode="auto">
                    <a:xfrm>
                      <a:off x="3133" y="2530"/>
                      <a:ext cx="8" cy="11"/>
                    </a:xfrm>
                    <a:custGeom>
                      <a:avLst/>
                      <a:gdLst>
                        <a:gd name="T0" fmla="*/ 2 w 8"/>
                        <a:gd name="T1" fmla="*/ 10 h 11"/>
                        <a:gd name="T2" fmla="*/ 2 w 8"/>
                        <a:gd name="T3" fmla="*/ 5 h 11"/>
                        <a:gd name="T4" fmla="*/ 3 w 8"/>
                        <a:gd name="T5" fmla="*/ 2 h 11"/>
                        <a:gd name="T6" fmla="*/ 7 w 8"/>
                        <a:gd name="T7" fmla="*/ 0 h 11"/>
                        <a:gd name="T8" fmla="*/ 4 w 8"/>
                        <a:gd name="T9" fmla="*/ 0 h 11"/>
                        <a:gd name="T10" fmla="*/ 1 w 8"/>
                        <a:gd name="T11" fmla="*/ 2 h 11"/>
                        <a:gd name="T12" fmla="*/ 0 w 8"/>
                        <a:gd name="T13" fmla="*/ 4 h 11"/>
                        <a:gd name="T14" fmla="*/ 2 w 8"/>
                        <a:gd name="T15" fmla="*/ 10 h 11"/>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1"/>
                        <a:gd name="T26" fmla="*/ 8 w 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1">
                          <a:moveTo>
                            <a:pt x="2" y="10"/>
                          </a:moveTo>
                          <a:lnTo>
                            <a:pt x="2" y="5"/>
                          </a:lnTo>
                          <a:lnTo>
                            <a:pt x="3" y="2"/>
                          </a:lnTo>
                          <a:lnTo>
                            <a:pt x="7" y="0"/>
                          </a:lnTo>
                          <a:lnTo>
                            <a:pt x="4" y="0"/>
                          </a:lnTo>
                          <a:lnTo>
                            <a:pt x="1" y="2"/>
                          </a:lnTo>
                          <a:lnTo>
                            <a:pt x="0" y="4"/>
                          </a:lnTo>
                          <a:lnTo>
                            <a:pt x="2" y="10"/>
                          </a:lnTo>
                        </a:path>
                      </a:pathLst>
                    </a:custGeom>
                    <a:solidFill>
                      <a:srgbClr val="804000"/>
                    </a:solidFill>
                    <a:ln w="12700" cap="rnd">
                      <a:solidFill>
                        <a:srgbClr val="000000"/>
                      </a:solidFill>
                      <a:round/>
                      <a:headEnd/>
                      <a:tailEnd/>
                    </a:ln>
                  </p:spPr>
                  <p:txBody>
                    <a:bodyPr/>
                    <a:lstStyle/>
                    <a:p>
                      <a:endParaRPr lang="en-US"/>
                    </a:p>
                  </p:txBody>
                </p:sp>
                <p:sp>
                  <p:nvSpPr>
                    <p:cNvPr id="89161" name="Freeform 27"/>
                    <p:cNvSpPr>
                      <a:spLocks/>
                    </p:cNvSpPr>
                    <p:nvPr/>
                  </p:nvSpPr>
                  <p:spPr bwMode="auto">
                    <a:xfrm>
                      <a:off x="3117" y="2519"/>
                      <a:ext cx="13" cy="22"/>
                    </a:xfrm>
                    <a:custGeom>
                      <a:avLst/>
                      <a:gdLst>
                        <a:gd name="T0" fmla="*/ 5 w 13"/>
                        <a:gd name="T1" fmla="*/ 21 h 22"/>
                        <a:gd name="T2" fmla="*/ 3 w 13"/>
                        <a:gd name="T3" fmla="*/ 16 h 22"/>
                        <a:gd name="T4" fmla="*/ 3 w 13"/>
                        <a:gd name="T5" fmla="*/ 10 h 22"/>
                        <a:gd name="T6" fmla="*/ 7 w 13"/>
                        <a:gd name="T7" fmla="*/ 5 h 22"/>
                        <a:gd name="T8" fmla="*/ 12 w 13"/>
                        <a:gd name="T9" fmla="*/ 0 h 22"/>
                        <a:gd name="T10" fmla="*/ 9 w 13"/>
                        <a:gd name="T11" fmla="*/ 3 h 22"/>
                        <a:gd name="T12" fmla="*/ 4 w 13"/>
                        <a:gd name="T13" fmla="*/ 6 h 22"/>
                        <a:gd name="T14" fmla="*/ 0 w 13"/>
                        <a:gd name="T15" fmla="*/ 9 h 22"/>
                        <a:gd name="T16" fmla="*/ 1 w 13"/>
                        <a:gd name="T17" fmla="*/ 12 h 22"/>
                        <a:gd name="T18" fmla="*/ 1 w 13"/>
                        <a:gd name="T19" fmla="*/ 15 h 22"/>
                        <a:gd name="T20" fmla="*/ 1 w 13"/>
                        <a:gd name="T21" fmla="*/ 18 h 22"/>
                        <a:gd name="T22" fmla="*/ 5 w 13"/>
                        <a:gd name="T23" fmla="*/ 21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22"/>
                        <a:gd name="T38" fmla="*/ 13 w 13"/>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22">
                          <a:moveTo>
                            <a:pt x="5" y="21"/>
                          </a:moveTo>
                          <a:lnTo>
                            <a:pt x="3" y="16"/>
                          </a:lnTo>
                          <a:lnTo>
                            <a:pt x="3" y="10"/>
                          </a:lnTo>
                          <a:lnTo>
                            <a:pt x="7" y="5"/>
                          </a:lnTo>
                          <a:lnTo>
                            <a:pt x="12" y="0"/>
                          </a:lnTo>
                          <a:lnTo>
                            <a:pt x="9" y="3"/>
                          </a:lnTo>
                          <a:lnTo>
                            <a:pt x="4" y="6"/>
                          </a:lnTo>
                          <a:lnTo>
                            <a:pt x="0" y="9"/>
                          </a:lnTo>
                          <a:lnTo>
                            <a:pt x="1" y="12"/>
                          </a:lnTo>
                          <a:lnTo>
                            <a:pt x="1" y="15"/>
                          </a:lnTo>
                          <a:lnTo>
                            <a:pt x="1" y="18"/>
                          </a:lnTo>
                          <a:lnTo>
                            <a:pt x="5" y="21"/>
                          </a:lnTo>
                        </a:path>
                      </a:pathLst>
                    </a:custGeom>
                    <a:solidFill>
                      <a:srgbClr val="804000"/>
                    </a:solidFill>
                    <a:ln w="12700" cap="rnd">
                      <a:solidFill>
                        <a:srgbClr val="000000"/>
                      </a:solidFill>
                      <a:round/>
                      <a:headEnd/>
                      <a:tailEnd/>
                    </a:ln>
                  </p:spPr>
                  <p:txBody>
                    <a:bodyPr/>
                    <a:lstStyle/>
                    <a:p>
                      <a:endParaRPr lang="en-US"/>
                    </a:p>
                  </p:txBody>
                </p:sp>
                <p:sp>
                  <p:nvSpPr>
                    <p:cNvPr id="89162" name="Freeform 28"/>
                    <p:cNvSpPr>
                      <a:spLocks/>
                    </p:cNvSpPr>
                    <p:nvPr/>
                  </p:nvSpPr>
                  <p:spPr bwMode="auto">
                    <a:xfrm>
                      <a:off x="3098" y="2530"/>
                      <a:ext cx="11" cy="15"/>
                    </a:xfrm>
                    <a:custGeom>
                      <a:avLst/>
                      <a:gdLst>
                        <a:gd name="T0" fmla="*/ 4 w 11"/>
                        <a:gd name="T1" fmla="*/ 12 h 15"/>
                        <a:gd name="T2" fmla="*/ 0 w 11"/>
                        <a:gd name="T3" fmla="*/ 7 h 15"/>
                        <a:gd name="T4" fmla="*/ 2 w 11"/>
                        <a:gd name="T5" fmla="*/ 4 h 15"/>
                        <a:gd name="T6" fmla="*/ 5 w 11"/>
                        <a:gd name="T7" fmla="*/ 0 h 15"/>
                        <a:gd name="T8" fmla="*/ 2 w 11"/>
                        <a:gd name="T9" fmla="*/ 8 h 15"/>
                        <a:gd name="T10" fmla="*/ 5 w 11"/>
                        <a:gd name="T11" fmla="*/ 11 h 15"/>
                        <a:gd name="T12" fmla="*/ 10 w 11"/>
                        <a:gd name="T13" fmla="*/ 14 h 15"/>
                        <a:gd name="T14" fmla="*/ 4 w 11"/>
                        <a:gd name="T15" fmla="*/ 12 h 1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5"/>
                        <a:gd name="T26" fmla="*/ 11 w 11"/>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5">
                          <a:moveTo>
                            <a:pt x="4" y="12"/>
                          </a:moveTo>
                          <a:lnTo>
                            <a:pt x="0" y="7"/>
                          </a:lnTo>
                          <a:lnTo>
                            <a:pt x="2" y="4"/>
                          </a:lnTo>
                          <a:lnTo>
                            <a:pt x="5" y="0"/>
                          </a:lnTo>
                          <a:lnTo>
                            <a:pt x="2" y="8"/>
                          </a:lnTo>
                          <a:lnTo>
                            <a:pt x="5" y="11"/>
                          </a:lnTo>
                          <a:lnTo>
                            <a:pt x="10" y="14"/>
                          </a:lnTo>
                          <a:lnTo>
                            <a:pt x="4" y="12"/>
                          </a:lnTo>
                        </a:path>
                      </a:pathLst>
                    </a:custGeom>
                    <a:solidFill>
                      <a:srgbClr val="804000"/>
                    </a:solidFill>
                    <a:ln w="12700" cap="rnd">
                      <a:solidFill>
                        <a:srgbClr val="000000"/>
                      </a:solidFill>
                      <a:round/>
                      <a:headEnd/>
                      <a:tailEnd/>
                    </a:ln>
                  </p:spPr>
                  <p:txBody>
                    <a:bodyPr/>
                    <a:lstStyle/>
                    <a:p>
                      <a:endParaRPr lang="en-US"/>
                    </a:p>
                  </p:txBody>
                </p:sp>
                <p:sp>
                  <p:nvSpPr>
                    <p:cNvPr id="89163" name="Freeform 29"/>
                    <p:cNvSpPr>
                      <a:spLocks/>
                    </p:cNvSpPr>
                    <p:nvPr/>
                  </p:nvSpPr>
                  <p:spPr bwMode="auto">
                    <a:xfrm>
                      <a:off x="3108" y="2507"/>
                      <a:ext cx="10" cy="15"/>
                    </a:xfrm>
                    <a:custGeom>
                      <a:avLst/>
                      <a:gdLst>
                        <a:gd name="T0" fmla="*/ 9 w 10"/>
                        <a:gd name="T1" fmla="*/ 0 h 15"/>
                        <a:gd name="T2" fmla="*/ 5 w 10"/>
                        <a:gd name="T3" fmla="*/ 3 h 15"/>
                        <a:gd name="T4" fmla="*/ 1 w 10"/>
                        <a:gd name="T5" fmla="*/ 7 h 15"/>
                        <a:gd name="T6" fmla="*/ 1 w 10"/>
                        <a:gd name="T7" fmla="*/ 10 h 15"/>
                        <a:gd name="T8" fmla="*/ 0 w 10"/>
                        <a:gd name="T9" fmla="*/ 14 h 15"/>
                        <a:gd name="T10" fmla="*/ 1 w 10"/>
                        <a:gd name="T11" fmla="*/ 11 h 15"/>
                        <a:gd name="T12" fmla="*/ 3 w 10"/>
                        <a:gd name="T13" fmla="*/ 7 h 15"/>
                        <a:gd name="T14" fmla="*/ 6 w 10"/>
                        <a:gd name="T15" fmla="*/ 3 h 15"/>
                        <a:gd name="T16" fmla="*/ 9 w 1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5"/>
                        <a:gd name="T29" fmla="*/ 10 w 10"/>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5">
                          <a:moveTo>
                            <a:pt x="9" y="0"/>
                          </a:moveTo>
                          <a:lnTo>
                            <a:pt x="5" y="3"/>
                          </a:lnTo>
                          <a:lnTo>
                            <a:pt x="1" y="7"/>
                          </a:lnTo>
                          <a:lnTo>
                            <a:pt x="1" y="10"/>
                          </a:lnTo>
                          <a:lnTo>
                            <a:pt x="0" y="14"/>
                          </a:lnTo>
                          <a:lnTo>
                            <a:pt x="1" y="11"/>
                          </a:lnTo>
                          <a:lnTo>
                            <a:pt x="3" y="7"/>
                          </a:lnTo>
                          <a:lnTo>
                            <a:pt x="6" y="3"/>
                          </a:lnTo>
                          <a:lnTo>
                            <a:pt x="9" y="0"/>
                          </a:lnTo>
                        </a:path>
                      </a:pathLst>
                    </a:custGeom>
                    <a:solidFill>
                      <a:srgbClr val="804000"/>
                    </a:solidFill>
                    <a:ln w="12700" cap="rnd">
                      <a:solidFill>
                        <a:srgbClr val="000000"/>
                      </a:solidFill>
                      <a:round/>
                      <a:headEnd/>
                      <a:tailEnd/>
                    </a:ln>
                  </p:spPr>
                  <p:txBody>
                    <a:bodyPr/>
                    <a:lstStyle/>
                    <a:p>
                      <a:endParaRPr lang="en-US"/>
                    </a:p>
                  </p:txBody>
                </p:sp>
                <p:sp>
                  <p:nvSpPr>
                    <p:cNvPr id="89164" name="Freeform 30"/>
                    <p:cNvSpPr>
                      <a:spLocks/>
                    </p:cNvSpPr>
                    <p:nvPr/>
                  </p:nvSpPr>
                  <p:spPr bwMode="auto">
                    <a:xfrm>
                      <a:off x="3105" y="2533"/>
                      <a:ext cx="5" cy="12"/>
                    </a:xfrm>
                    <a:custGeom>
                      <a:avLst/>
                      <a:gdLst>
                        <a:gd name="T0" fmla="*/ 2 w 5"/>
                        <a:gd name="T1" fmla="*/ 11 h 12"/>
                        <a:gd name="T2" fmla="*/ 1 w 5"/>
                        <a:gd name="T3" fmla="*/ 7 h 12"/>
                        <a:gd name="T4" fmla="*/ 0 w 5"/>
                        <a:gd name="T5" fmla="*/ 5 h 12"/>
                        <a:gd name="T6" fmla="*/ 1 w 5"/>
                        <a:gd name="T7" fmla="*/ 2 h 12"/>
                        <a:gd name="T8" fmla="*/ 4 w 5"/>
                        <a:gd name="T9" fmla="*/ 0 h 12"/>
                        <a:gd name="T10" fmla="*/ 2 w 5"/>
                        <a:gd name="T11" fmla="*/ 3 h 12"/>
                        <a:gd name="T12" fmla="*/ 1 w 5"/>
                        <a:gd name="T13" fmla="*/ 6 h 12"/>
                        <a:gd name="T14" fmla="*/ 3 w 5"/>
                        <a:gd name="T15" fmla="*/ 7 h 12"/>
                        <a:gd name="T16" fmla="*/ 4 w 5"/>
                        <a:gd name="T17" fmla="*/ 5 h 12"/>
                        <a:gd name="T18" fmla="*/ 3 w 5"/>
                        <a:gd name="T19" fmla="*/ 7 h 12"/>
                        <a:gd name="T20" fmla="*/ 2 w 5"/>
                        <a:gd name="T21" fmla="*/ 11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12"/>
                        <a:gd name="T35" fmla="*/ 5 w 5"/>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12">
                          <a:moveTo>
                            <a:pt x="2" y="11"/>
                          </a:moveTo>
                          <a:lnTo>
                            <a:pt x="1" y="7"/>
                          </a:lnTo>
                          <a:lnTo>
                            <a:pt x="0" y="5"/>
                          </a:lnTo>
                          <a:lnTo>
                            <a:pt x="1" y="2"/>
                          </a:lnTo>
                          <a:lnTo>
                            <a:pt x="4" y="0"/>
                          </a:lnTo>
                          <a:lnTo>
                            <a:pt x="2" y="3"/>
                          </a:lnTo>
                          <a:lnTo>
                            <a:pt x="1" y="6"/>
                          </a:lnTo>
                          <a:lnTo>
                            <a:pt x="3" y="7"/>
                          </a:lnTo>
                          <a:lnTo>
                            <a:pt x="4" y="5"/>
                          </a:lnTo>
                          <a:lnTo>
                            <a:pt x="3" y="7"/>
                          </a:lnTo>
                          <a:lnTo>
                            <a:pt x="2" y="11"/>
                          </a:lnTo>
                        </a:path>
                      </a:pathLst>
                    </a:custGeom>
                    <a:solidFill>
                      <a:srgbClr val="804000"/>
                    </a:solidFill>
                    <a:ln w="12700" cap="rnd">
                      <a:solidFill>
                        <a:srgbClr val="000000"/>
                      </a:solidFill>
                      <a:round/>
                      <a:headEnd/>
                      <a:tailEnd/>
                    </a:ln>
                  </p:spPr>
                  <p:txBody>
                    <a:bodyPr/>
                    <a:lstStyle/>
                    <a:p>
                      <a:endParaRPr lang="en-US"/>
                    </a:p>
                  </p:txBody>
                </p:sp>
              </p:grpSp>
            </p:grpSp>
            <p:grpSp>
              <p:nvGrpSpPr>
                <p:cNvPr id="89151" name="Group 31"/>
                <p:cNvGrpSpPr>
                  <a:grpSpLocks/>
                </p:cNvGrpSpPr>
                <p:nvPr/>
              </p:nvGrpSpPr>
              <p:grpSpPr bwMode="auto">
                <a:xfrm>
                  <a:off x="3186" y="2553"/>
                  <a:ext cx="61" cy="26"/>
                  <a:chOff x="3186" y="2553"/>
                  <a:chExt cx="61" cy="26"/>
                </a:xfrm>
              </p:grpSpPr>
              <p:sp>
                <p:nvSpPr>
                  <p:cNvPr id="89152" name="Freeform 32"/>
                  <p:cNvSpPr>
                    <a:spLocks/>
                  </p:cNvSpPr>
                  <p:nvPr/>
                </p:nvSpPr>
                <p:spPr bwMode="auto">
                  <a:xfrm>
                    <a:off x="3186" y="2553"/>
                    <a:ext cx="61" cy="26"/>
                  </a:xfrm>
                  <a:custGeom>
                    <a:avLst/>
                    <a:gdLst>
                      <a:gd name="T0" fmla="*/ 4 w 61"/>
                      <a:gd name="T1" fmla="*/ 6 h 26"/>
                      <a:gd name="T2" fmla="*/ 14 w 61"/>
                      <a:gd name="T3" fmla="*/ 7 h 26"/>
                      <a:gd name="T4" fmla="*/ 22 w 61"/>
                      <a:gd name="T5" fmla="*/ 6 h 26"/>
                      <a:gd name="T6" fmla="*/ 31 w 61"/>
                      <a:gd name="T7" fmla="*/ 3 h 26"/>
                      <a:gd name="T8" fmla="*/ 39 w 61"/>
                      <a:gd name="T9" fmla="*/ 0 h 26"/>
                      <a:gd name="T10" fmla="*/ 46 w 61"/>
                      <a:gd name="T11" fmla="*/ 0 h 26"/>
                      <a:gd name="T12" fmla="*/ 49 w 61"/>
                      <a:gd name="T13" fmla="*/ 2 h 26"/>
                      <a:gd name="T14" fmla="*/ 53 w 61"/>
                      <a:gd name="T15" fmla="*/ 4 h 26"/>
                      <a:gd name="T16" fmla="*/ 59 w 61"/>
                      <a:gd name="T17" fmla="*/ 4 h 26"/>
                      <a:gd name="T18" fmla="*/ 60 w 61"/>
                      <a:gd name="T19" fmla="*/ 7 h 26"/>
                      <a:gd name="T20" fmla="*/ 59 w 61"/>
                      <a:gd name="T21" fmla="*/ 11 h 26"/>
                      <a:gd name="T22" fmla="*/ 58 w 61"/>
                      <a:gd name="T23" fmla="*/ 14 h 26"/>
                      <a:gd name="T24" fmla="*/ 56 w 61"/>
                      <a:gd name="T25" fmla="*/ 17 h 26"/>
                      <a:gd name="T26" fmla="*/ 52 w 61"/>
                      <a:gd name="T27" fmla="*/ 20 h 26"/>
                      <a:gd name="T28" fmla="*/ 50 w 61"/>
                      <a:gd name="T29" fmla="*/ 23 h 26"/>
                      <a:gd name="T30" fmla="*/ 47 w 61"/>
                      <a:gd name="T31" fmla="*/ 25 h 26"/>
                      <a:gd name="T32" fmla="*/ 45 w 61"/>
                      <a:gd name="T33" fmla="*/ 25 h 26"/>
                      <a:gd name="T34" fmla="*/ 41 w 61"/>
                      <a:gd name="T35" fmla="*/ 22 h 26"/>
                      <a:gd name="T36" fmla="*/ 39 w 61"/>
                      <a:gd name="T37" fmla="*/ 23 h 26"/>
                      <a:gd name="T38" fmla="*/ 36 w 61"/>
                      <a:gd name="T39" fmla="*/ 24 h 26"/>
                      <a:gd name="T40" fmla="*/ 33 w 61"/>
                      <a:gd name="T41" fmla="*/ 20 h 26"/>
                      <a:gd name="T42" fmla="*/ 32 w 61"/>
                      <a:gd name="T43" fmla="*/ 20 h 26"/>
                      <a:gd name="T44" fmla="*/ 29 w 61"/>
                      <a:gd name="T45" fmla="*/ 20 h 26"/>
                      <a:gd name="T46" fmla="*/ 28 w 61"/>
                      <a:gd name="T47" fmla="*/ 19 h 26"/>
                      <a:gd name="T48" fmla="*/ 25 w 61"/>
                      <a:gd name="T49" fmla="*/ 20 h 26"/>
                      <a:gd name="T50" fmla="*/ 23 w 61"/>
                      <a:gd name="T51" fmla="*/ 21 h 26"/>
                      <a:gd name="T52" fmla="*/ 20 w 61"/>
                      <a:gd name="T53" fmla="*/ 20 h 26"/>
                      <a:gd name="T54" fmla="*/ 19 w 61"/>
                      <a:gd name="T55" fmla="*/ 18 h 26"/>
                      <a:gd name="T56" fmla="*/ 19 w 61"/>
                      <a:gd name="T57" fmla="*/ 16 h 26"/>
                      <a:gd name="T58" fmla="*/ 14 w 61"/>
                      <a:gd name="T59" fmla="*/ 16 h 26"/>
                      <a:gd name="T60" fmla="*/ 10 w 61"/>
                      <a:gd name="T61" fmla="*/ 17 h 26"/>
                      <a:gd name="T62" fmla="*/ 9 w 61"/>
                      <a:gd name="T63" fmla="*/ 16 h 26"/>
                      <a:gd name="T64" fmla="*/ 6 w 61"/>
                      <a:gd name="T65" fmla="*/ 16 h 26"/>
                      <a:gd name="T66" fmla="*/ 2 w 61"/>
                      <a:gd name="T67" fmla="*/ 13 h 26"/>
                      <a:gd name="T68" fmla="*/ 0 w 61"/>
                      <a:gd name="T69" fmla="*/ 10 h 26"/>
                      <a:gd name="T70" fmla="*/ 1 w 61"/>
                      <a:gd name="T71" fmla="*/ 9 h 26"/>
                      <a:gd name="T72" fmla="*/ 0 w 61"/>
                      <a:gd name="T73" fmla="*/ 6 h 26"/>
                      <a:gd name="T74" fmla="*/ 4 w 61"/>
                      <a:gd name="T75" fmla="*/ 6 h 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1"/>
                      <a:gd name="T115" fmla="*/ 0 h 26"/>
                      <a:gd name="T116" fmla="*/ 61 w 61"/>
                      <a:gd name="T117" fmla="*/ 26 h 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1" h="26">
                        <a:moveTo>
                          <a:pt x="4" y="6"/>
                        </a:moveTo>
                        <a:lnTo>
                          <a:pt x="14" y="7"/>
                        </a:lnTo>
                        <a:lnTo>
                          <a:pt x="22" y="6"/>
                        </a:lnTo>
                        <a:lnTo>
                          <a:pt x="31" y="3"/>
                        </a:lnTo>
                        <a:lnTo>
                          <a:pt x="39" y="0"/>
                        </a:lnTo>
                        <a:lnTo>
                          <a:pt x="46" y="0"/>
                        </a:lnTo>
                        <a:lnTo>
                          <a:pt x="49" y="2"/>
                        </a:lnTo>
                        <a:lnTo>
                          <a:pt x="53" y="4"/>
                        </a:lnTo>
                        <a:lnTo>
                          <a:pt x="59" y="4"/>
                        </a:lnTo>
                        <a:lnTo>
                          <a:pt x="60" y="7"/>
                        </a:lnTo>
                        <a:lnTo>
                          <a:pt x="59" y="11"/>
                        </a:lnTo>
                        <a:lnTo>
                          <a:pt x="58" y="14"/>
                        </a:lnTo>
                        <a:lnTo>
                          <a:pt x="56" y="17"/>
                        </a:lnTo>
                        <a:lnTo>
                          <a:pt x="52" y="20"/>
                        </a:lnTo>
                        <a:lnTo>
                          <a:pt x="50" y="23"/>
                        </a:lnTo>
                        <a:lnTo>
                          <a:pt x="47" y="25"/>
                        </a:lnTo>
                        <a:lnTo>
                          <a:pt x="45" y="25"/>
                        </a:lnTo>
                        <a:lnTo>
                          <a:pt x="41" y="22"/>
                        </a:lnTo>
                        <a:lnTo>
                          <a:pt x="39" y="23"/>
                        </a:lnTo>
                        <a:lnTo>
                          <a:pt x="36" y="24"/>
                        </a:lnTo>
                        <a:lnTo>
                          <a:pt x="33" y="20"/>
                        </a:lnTo>
                        <a:lnTo>
                          <a:pt x="32" y="20"/>
                        </a:lnTo>
                        <a:lnTo>
                          <a:pt x="29" y="20"/>
                        </a:lnTo>
                        <a:lnTo>
                          <a:pt x="28" y="19"/>
                        </a:lnTo>
                        <a:lnTo>
                          <a:pt x="25" y="20"/>
                        </a:lnTo>
                        <a:lnTo>
                          <a:pt x="23" y="21"/>
                        </a:lnTo>
                        <a:lnTo>
                          <a:pt x="20" y="20"/>
                        </a:lnTo>
                        <a:lnTo>
                          <a:pt x="19" y="18"/>
                        </a:lnTo>
                        <a:lnTo>
                          <a:pt x="19" y="16"/>
                        </a:lnTo>
                        <a:lnTo>
                          <a:pt x="14" y="16"/>
                        </a:lnTo>
                        <a:lnTo>
                          <a:pt x="10" y="17"/>
                        </a:lnTo>
                        <a:lnTo>
                          <a:pt x="9" y="16"/>
                        </a:lnTo>
                        <a:lnTo>
                          <a:pt x="6" y="16"/>
                        </a:lnTo>
                        <a:lnTo>
                          <a:pt x="2" y="13"/>
                        </a:lnTo>
                        <a:lnTo>
                          <a:pt x="0" y="10"/>
                        </a:lnTo>
                        <a:lnTo>
                          <a:pt x="1" y="9"/>
                        </a:lnTo>
                        <a:lnTo>
                          <a:pt x="0" y="6"/>
                        </a:lnTo>
                        <a:lnTo>
                          <a:pt x="4" y="6"/>
                        </a:lnTo>
                      </a:path>
                    </a:pathLst>
                  </a:custGeom>
                  <a:solidFill>
                    <a:srgbClr val="C08040"/>
                  </a:solidFill>
                  <a:ln w="12700" cap="rnd">
                    <a:solidFill>
                      <a:srgbClr val="000000"/>
                    </a:solidFill>
                    <a:round/>
                    <a:headEnd/>
                    <a:tailEnd/>
                  </a:ln>
                </p:spPr>
                <p:txBody>
                  <a:bodyPr/>
                  <a:lstStyle/>
                  <a:p>
                    <a:endParaRPr lang="en-US"/>
                  </a:p>
                </p:txBody>
              </p:sp>
              <p:grpSp>
                <p:nvGrpSpPr>
                  <p:cNvPr id="89153" name="Group 33"/>
                  <p:cNvGrpSpPr>
                    <a:grpSpLocks/>
                  </p:cNvGrpSpPr>
                  <p:nvPr/>
                </p:nvGrpSpPr>
                <p:grpSpPr bwMode="auto">
                  <a:xfrm>
                    <a:off x="3194" y="2558"/>
                    <a:ext cx="48" cy="18"/>
                    <a:chOff x="3194" y="2558"/>
                    <a:chExt cx="48" cy="18"/>
                  </a:xfrm>
                </p:grpSpPr>
                <p:sp>
                  <p:nvSpPr>
                    <p:cNvPr id="89154" name="Freeform 34"/>
                    <p:cNvSpPr>
                      <a:spLocks/>
                    </p:cNvSpPr>
                    <p:nvPr/>
                  </p:nvSpPr>
                  <p:spPr bwMode="auto">
                    <a:xfrm>
                      <a:off x="3194" y="2563"/>
                      <a:ext cx="15" cy="8"/>
                    </a:xfrm>
                    <a:custGeom>
                      <a:avLst/>
                      <a:gdLst>
                        <a:gd name="T0" fmla="*/ 0 w 15"/>
                        <a:gd name="T1" fmla="*/ 7 h 8"/>
                        <a:gd name="T2" fmla="*/ 7 w 15"/>
                        <a:gd name="T3" fmla="*/ 5 h 8"/>
                        <a:gd name="T4" fmla="*/ 14 w 15"/>
                        <a:gd name="T5" fmla="*/ 0 h 8"/>
                        <a:gd name="T6" fmla="*/ 11 w 15"/>
                        <a:gd name="T7" fmla="*/ 4 h 8"/>
                        <a:gd name="T8" fmla="*/ 8 w 15"/>
                        <a:gd name="T9" fmla="*/ 6 h 8"/>
                        <a:gd name="T10" fmla="*/ 0 w 15"/>
                        <a:gd name="T11" fmla="*/ 7 h 8"/>
                        <a:gd name="T12" fmla="*/ 0 60000 65536"/>
                        <a:gd name="T13" fmla="*/ 0 60000 65536"/>
                        <a:gd name="T14" fmla="*/ 0 60000 65536"/>
                        <a:gd name="T15" fmla="*/ 0 60000 65536"/>
                        <a:gd name="T16" fmla="*/ 0 60000 65536"/>
                        <a:gd name="T17" fmla="*/ 0 60000 65536"/>
                        <a:gd name="T18" fmla="*/ 0 w 15"/>
                        <a:gd name="T19" fmla="*/ 0 h 8"/>
                        <a:gd name="T20" fmla="*/ 15 w 15"/>
                        <a:gd name="T21" fmla="*/ 8 h 8"/>
                      </a:gdLst>
                      <a:ahLst/>
                      <a:cxnLst>
                        <a:cxn ang="T12">
                          <a:pos x="T0" y="T1"/>
                        </a:cxn>
                        <a:cxn ang="T13">
                          <a:pos x="T2" y="T3"/>
                        </a:cxn>
                        <a:cxn ang="T14">
                          <a:pos x="T4" y="T5"/>
                        </a:cxn>
                        <a:cxn ang="T15">
                          <a:pos x="T6" y="T7"/>
                        </a:cxn>
                        <a:cxn ang="T16">
                          <a:pos x="T8" y="T9"/>
                        </a:cxn>
                        <a:cxn ang="T17">
                          <a:pos x="T10" y="T11"/>
                        </a:cxn>
                      </a:cxnLst>
                      <a:rect l="T18" t="T19" r="T20" b="T21"/>
                      <a:pathLst>
                        <a:path w="15" h="8">
                          <a:moveTo>
                            <a:pt x="0" y="7"/>
                          </a:moveTo>
                          <a:lnTo>
                            <a:pt x="7" y="5"/>
                          </a:lnTo>
                          <a:lnTo>
                            <a:pt x="14" y="0"/>
                          </a:lnTo>
                          <a:lnTo>
                            <a:pt x="11" y="4"/>
                          </a:lnTo>
                          <a:lnTo>
                            <a:pt x="8" y="6"/>
                          </a:lnTo>
                          <a:lnTo>
                            <a:pt x="0" y="7"/>
                          </a:lnTo>
                        </a:path>
                      </a:pathLst>
                    </a:custGeom>
                    <a:solidFill>
                      <a:srgbClr val="804000"/>
                    </a:solidFill>
                    <a:ln w="12700" cap="rnd">
                      <a:solidFill>
                        <a:srgbClr val="000000"/>
                      </a:solidFill>
                      <a:round/>
                      <a:headEnd/>
                      <a:tailEnd/>
                    </a:ln>
                  </p:spPr>
                  <p:txBody>
                    <a:bodyPr/>
                    <a:lstStyle/>
                    <a:p>
                      <a:endParaRPr lang="en-US"/>
                    </a:p>
                  </p:txBody>
                </p:sp>
                <p:sp>
                  <p:nvSpPr>
                    <p:cNvPr id="89155" name="Freeform 35"/>
                    <p:cNvSpPr>
                      <a:spLocks/>
                    </p:cNvSpPr>
                    <p:nvPr/>
                  </p:nvSpPr>
                  <p:spPr bwMode="auto">
                    <a:xfrm>
                      <a:off x="3214" y="2558"/>
                      <a:ext cx="11" cy="15"/>
                    </a:xfrm>
                    <a:custGeom>
                      <a:avLst/>
                      <a:gdLst>
                        <a:gd name="T0" fmla="*/ 0 w 11"/>
                        <a:gd name="T1" fmla="*/ 14 h 15"/>
                        <a:gd name="T2" fmla="*/ 3 w 11"/>
                        <a:gd name="T3" fmla="*/ 9 h 15"/>
                        <a:gd name="T4" fmla="*/ 10 w 11"/>
                        <a:gd name="T5" fmla="*/ 0 h 15"/>
                        <a:gd name="T6" fmla="*/ 8 w 11"/>
                        <a:gd name="T7" fmla="*/ 6 h 15"/>
                        <a:gd name="T8" fmla="*/ 7 w 11"/>
                        <a:gd name="T9" fmla="*/ 10 h 15"/>
                        <a:gd name="T10" fmla="*/ 0 w 11"/>
                        <a:gd name="T11" fmla="*/ 14 h 15"/>
                        <a:gd name="T12" fmla="*/ 0 60000 65536"/>
                        <a:gd name="T13" fmla="*/ 0 60000 65536"/>
                        <a:gd name="T14" fmla="*/ 0 60000 65536"/>
                        <a:gd name="T15" fmla="*/ 0 60000 65536"/>
                        <a:gd name="T16" fmla="*/ 0 60000 65536"/>
                        <a:gd name="T17" fmla="*/ 0 60000 65536"/>
                        <a:gd name="T18" fmla="*/ 0 w 11"/>
                        <a:gd name="T19" fmla="*/ 0 h 15"/>
                        <a:gd name="T20" fmla="*/ 11 w 11"/>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1" h="15">
                          <a:moveTo>
                            <a:pt x="0" y="14"/>
                          </a:moveTo>
                          <a:lnTo>
                            <a:pt x="3" y="9"/>
                          </a:lnTo>
                          <a:lnTo>
                            <a:pt x="10" y="0"/>
                          </a:lnTo>
                          <a:lnTo>
                            <a:pt x="8" y="6"/>
                          </a:lnTo>
                          <a:lnTo>
                            <a:pt x="7" y="10"/>
                          </a:lnTo>
                          <a:lnTo>
                            <a:pt x="0" y="14"/>
                          </a:lnTo>
                        </a:path>
                      </a:pathLst>
                    </a:custGeom>
                    <a:solidFill>
                      <a:srgbClr val="804000"/>
                    </a:solidFill>
                    <a:ln w="12700" cap="rnd">
                      <a:solidFill>
                        <a:srgbClr val="000000"/>
                      </a:solidFill>
                      <a:round/>
                      <a:headEnd/>
                      <a:tailEnd/>
                    </a:ln>
                  </p:spPr>
                  <p:txBody>
                    <a:bodyPr/>
                    <a:lstStyle/>
                    <a:p>
                      <a:endParaRPr lang="en-US"/>
                    </a:p>
                  </p:txBody>
                </p:sp>
                <p:sp>
                  <p:nvSpPr>
                    <p:cNvPr id="89156" name="Freeform 36"/>
                    <p:cNvSpPr>
                      <a:spLocks/>
                    </p:cNvSpPr>
                    <p:nvPr/>
                  </p:nvSpPr>
                  <p:spPr bwMode="auto">
                    <a:xfrm>
                      <a:off x="3228" y="2558"/>
                      <a:ext cx="6" cy="18"/>
                    </a:xfrm>
                    <a:custGeom>
                      <a:avLst/>
                      <a:gdLst>
                        <a:gd name="T0" fmla="*/ 0 w 6"/>
                        <a:gd name="T1" fmla="*/ 17 h 18"/>
                        <a:gd name="T2" fmla="*/ 4 w 6"/>
                        <a:gd name="T3" fmla="*/ 13 h 18"/>
                        <a:gd name="T4" fmla="*/ 4 w 6"/>
                        <a:gd name="T5" fmla="*/ 6 h 18"/>
                        <a:gd name="T6" fmla="*/ 1 w 6"/>
                        <a:gd name="T7" fmla="*/ 0 h 18"/>
                        <a:gd name="T8" fmla="*/ 4 w 6"/>
                        <a:gd name="T9" fmla="*/ 5 h 18"/>
                        <a:gd name="T10" fmla="*/ 5 w 6"/>
                        <a:gd name="T11" fmla="*/ 10 h 18"/>
                        <a:gd name="T12" fmla="*/ 5 w 6"/>
                        <a:gd name="T13" fmla="*/ 15 h 18"/>
                        <a:gd name="T14" fmla="*/ 0 w 6"/>
                        <a:gd name="T15" fmla="*/ 17 h 18"/>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8"/>
                        <a:gd name="T26" fmla="*/ 6 w 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8">
                          <a:moveTo>
                            <a:pt x="0" y="17"/>
                          </a:moveTo>
                          <a:lnTo>
                            <a:pt x="4" y="13"/>
                          </a:lnTo>
                          <a:lnTo>
                            <a:pt x="4" y="6"/>
                          </a:lnTo>
                          <a:lnTo>
                            <a:pt x="1" y="0"/>
                          </a:lnTo>
                          <a:lnTo>
                            <a:pt x="4" y="5"/>
                          </a:lnTo>
                          <a:lnTo>
                            <a:pt x="5" y="10"/>
                          </a:lnTo>
                          <a:lnTo>
                            <a:pt x="5" y="15"/>
                          </a:lnTo>
                          <a:lnTo>
                            <a:pt x="0" y="17"/>
                          </a:lnTo>
                        </a:path>
                      </a:pathLst>
                    </a:custGeom>
                    <a:solidFill>
                      <a:srgbClr val="804000"/>
                    </a:solidFill>
                    <a:ln w="12700" cap="rnd">
                      <a:solidFill>
                        <a:srgbClr val="000000"/>
                      </a:solidFill>
                      <a:round/>
                      <a:headEnd/>
                      <a:tailEnd/>
                    </a:ln>
                  </p:spPr>
                  <p:txBody>
                    <a:bodyPr/>
                    <a:lstStyle/>
                    <a:p>
                      <a:endParaRPr lang="en-US"/>
                    </a:p>
                  </p:txBody>
                </p:sp>
                <p:sp>
                  <p:nvSpPr>
                    <p:cNvPr id="89157" name="Freeform 37"/>
                    <p:cNvSpPr>
                      <a:spLocks/>
                    </p:cNvSpPr>
                    <p:nvPr/>
                  </p:nvSpPr>
                  <p:spPr bwMode="auto">
                    <a:xfrm>
                      <a:off x="3237" y="2563"/>
                      <a:ext cx="5" cy="8"/>
                    </a:xfrm>
                    <a:custGeom>
                      <a:avLst/>
                      <a:gdLst>
                        <a:gd name="T0" fmla="*/ 0 w 5"/>
                        <a:gd name="T1" fmla="*/ 0 h 8"/>
                        <a:gd name="T2" fmla="*/ 4 w 5"/>
                        <a:gd name="T3" fmla="*/ 5 h 8"/>
                        <a:gd name="T4" fmla="*/ 3 w 5"/>
                        <a:gd name="T5" fmla="*/ 7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0" y="0"/>
                          </a:moveTo>
                          <a:lnTo>
                            <a:pt x="4" y="5"/>
                          </a:lnTo>
                          <a:lnTo>
                            <a:pt x="3" y="7"/>
                          </a:lnTo>
                        </a:path>
                      </a:pathLst>
                    </a:custGeom>
                    <a:noFill/>
                    <a:ln w="12700" cap="rnd">
                      <a:solidFill>
                        <a:srgbClr val="000000"/>
                      </a:solidFill>
                      <a:round/>
                      <a:headEnd/>
                      <a:tailEnd/>
                    </a:ln>
                  </p:spPr>
                  <p:txBody>
                    <a:bodyPr/>
                    <a:lstStyle/>
                    <a:p>
                      <a:endParaRPr lang="en-US"/>
                    </a:p>
                  </p:txBody>
                </p:sp>
              </p:grpSp>
            </p:grpSp>
          </p:grpSp>
          <p:grpSp>
            <p:nvGrpSpPr>
              <p:cNvPr id="89138" name="Group 38"/>
              <p:cNvGrpSpPr>
                <a:grpSpLocks/>
              </p:cNvGrpSpPr>
              <p:nvPr/>
            </p:nvGrpSpPr>
            <p:grpSpPr bwMode="auto">
              <a:xfrm>
                <a:off x="3205" y="2512"/>
                <a:ext cx="72" cy="52"/>
                <a:chOff x="3205" y="2512"/>
                <a:chExt cx="72" cy="52"/>
              </a:xfrm>
            </p:grpSpPr>
            <p:sp>
              <p:nvSpPr>
                <p:cNvPr id="89142" name="Freeform 39"/>
                <p:cNvSpPr>
                  <a:spLocks/>
                </p:cNvSpPr>
                <p:nvPr/>
              </p:nvSpPr>
              <p:spPr bwMode="auto">
                <a:xfrm>
                  <a:off x="3233" y="2530"/>
                  <a:ext cx="38" cy="29"/>
                </a:xfrm>
                <a:custGeom>
                  <a:avLst/>
                  <a:gdLst>
                    <a:gd name="T0" fmla="*/ 3 w 38"/>
                    <a:gd name="T1" fmla="*/ 11 h 29"/>
                    <a:gd name="T2" fmla="*/ 7 w 38"/>
                    <a:gd name="T3" fmla="*/ 6 h 29"/>
                    <a:gd name="T4" fmla="*/ 10 w 38"/>
                    <a:gd name="T5" fmla="*/ 4 h 29"/>
                    <a:gd name="T6" fmla="*/ 15 w 38"/>
                    <a:gd name="T7" fmla="*/ 1 h 29"/>
                    <a:gd name="T8" fmla="*/ 22 w 38"/>
                    <a:gd name="T9" fmla="*/ 0 h 29"/>
                    <a:gd name="T10" fmla="*/ 28 w 38"/>
                    <a:gd name="T11" fmla="*/ 0 h 29"/>
                    <a:gd name="T12" fmla="*/ 32 w 38"/>
                    <a:gd name="T13" fmla="*/ 1 h 29"/>
                    <a:gd name="T14" fmla="*/ 35 w 38"/>
                    <a:gd name="T15" fmla="*/ 4 h 29"/>
                    <a:gd name="T16" fmla="*/ 37 w 38"/>
                    <a:gd name="T17" fmla="*/ 9 h 29"/>
                    <a:gd name="T18" fmla="*/ 36 w 38"/>
                    <a:gd name="T19" fmla="*/ 14 h 29"/>
                    <a:gd name="T20" fmla="*/ 33 w 38"/>
                    <a:gd name="T21" fmla="*/ 18 h 29"/>
                    <a:gd name="T22" fmla="*/ 31 w 38"/>
                    <a:gd name="T23" fmla="*/ 22 h 29"/>
                    <a:gd name="T24" fmla="*/ 24 w 38"/>
                    <a:gd name="T25" fmla="*/ 25 h 29"/>
                    <a:gd name="T26" fmla="*/ 15 w 38"/>
                    <a:gd name="T27" fmla="*/ 27 h 29"/>
                    <a:gd name="T28" fmla="*/ 8 w 38"/>
                    <a:gd name="T29" fmla="*/ 28 h 29"/>
                    <a:gd name="T30" fmla="*/ 3 w 38"/>
                    <a:gd name="T31" fmla="*/ 27 h 29"/>
                    <a:gd name="T32" fmla="*/ 0 w 38"/>
                    <a:gd name="T33" fmla="*/ 24 h 29"/>
                    <a:gd name="T34" fmla="*/ 0 w 38"/>
                    <a:gd name="T35" fmla="*/ 19 h 29"/>
                    <a:gd name="T36" fmla="*/ 3 w 38"/>
                    <a:gd name="T37" fmla="*/ 1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29"/>
                    <a:gd name="T59" fmla="*/ 38 w 38"/>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29">
                      <a:moveTo>
                        <a:pt x="3" y="11"/>
                      </a:moveTo>
                      <a:lnTo>
                        <a:pt x="7" y="6"/>
                      </a:lnTo>
                      <a:lnTo>
                        <a:pt x="10" y="4"/>
                      </a:lnTo>
                      <a:lnTo>
                        <a:pt x="15" y="1"/>
                      </a:lnTo>
                      <a:lnTo>
                        <a:pt x="22" y="0"/>
                      </a:lnTo>
                      <a:lnTo>
                        <a:pt x="28" y="0"/>
                      </a:lnTo>
                      <a:lnTo>
                        <a:pt x="32" y="1"/>
                      </a:lnTo>
                      <a:lnTo>
                        <a:pt x="35" y="4"/>
                      </a:lnTo>
                      <a:lnTo>
                        <a:pt x="37" y="9"/>
                      </a:lnTo>
                      <a:lnTo>
                        <a:pt x="36" y="14"/>
                      </a:lnTo>
                      <a:lnTo>
                        <a:pt x="33" y="18"/>
                      </a:lnTo>
                      <a:lnTo>
                        <a:pt x="31" y="22"/>
                      </a:lnTo>
                      <a:lnTo>
                        <a:pt x="24" y="25"/>
                      </a:lnTo>
                      <a:lnTo>
                        <a:pt x="15" y="27"/>
                      </a:lnTo>
                      <a:lnTo>
                        <a:pt x="8" y="28"/>
                      </a:lnTo>
                      <a:lnTo>
                        <a:pt x="3" y="27"/>
                      </a:lnTo>
                      <a:lnTo>
                        <a:pt x="0" y="24"/>
                      </a:lnTo>
                      <a:lnTo>
                        <a:pt x="0" y="19"/>
                      </a:lnTo>
                      <a:lnTo>
                        <a:pt x="3" y="11"/>
                      </a:lnTo>
                    </a:path>
                  </a:pathLst>
                </a:custGeom>
                <a:solidFill>
                  <a:srgbClr val="F0F0FF"/>
                </a:solidFill>
                <a:ln w="12700" cap="rnd">
                  <a:solidFill>
                    <a:srgbClr val="000000"/>
                  </a:solidFill>
                  <a:round/>
                  <a:headEnd/>
                  <a:tailEnd/>
                </a:ln>
              </p:spPr>
              <p:txBody>
                <a:bodyPr/>
                <a:lstStyle/>
                <a:p>
                  <a:endParaRPr lang="en-US"/>
                </a:p>
              </p:txBody>
            </p:sp>
            <p:sp>
              <p:nvSpPr>
                <p:cNvPr id="89143" name="Freeform 40"/>
                <p:cNvSpPr>
                  <a:spLocks/>
                </p:cNvSpPr>
                <p:nvPr/>
              </p:nvSpPr>
              <p:spPr bwMode="auto">
                <a:xfrm>
                  <a:off x="3250" y="2523"/>
                  <a:ext cx="27" cy="18"/>
                </a:xfrm>
                <a:custGeom>
                  <a:avLst/>
                  <a:gdLst>
                    <a:gd name="T0" fmla="*/ 3 w 27"/>
                    <a:gd name="T1" fmla="*/ 0 h 18"/>
                    <a:gd name="T2" fmla="*/ 25 w 27"/>
                    <a:gd name="T3" fmla="*/ 10 h 18"/>
                    <a:gd name="T4" fmla="*/ 26 w 27"/>
                    <a:gd name="T5" fmla="*/ 11 h 18"/>
                    <a:gd name="T6" fmla="*/ 26 w 27"/>
                    <a:gd name="T7" fmla="*/ 14 h 18"/>
                    <a:gd name="T8" fmla="*/ 26 w 27"/>
                    <a:gd name="T9" fmla="*/ 15 h 18"/>
                    <a:gd name="T10" fmla="*/ 25 w 27"/>
                    <a:gd name="T11" fmla="*/ 16 h 18"/>
                    <a:gd name="T12" fmla="*/ 24 w 27"/>
                    <a:gd name="T13" fmla="*/ 17 h 18"/>
                    <a:gd name="T14" fmla="*/ 22 w 27"/>
                    <a:gd name="T15" fmla="*/ 17 h 18"/>
                    <a:gd name="T16" fmla="*/ 2 w 27"/>
                    <a:gd name="T17" fmla="*/ 7 h 18"/>
                    <a:gd name="T18" fmla="*/ 0 w 27"/>
                    <a:gd name="T19" fmla="*/ 6 h 18"/>
                    <a:gd name="T20" fmla="*/ 0 w 27"/>
                    <a:gd name="T21" fmla="*/ 4 h 18"/>
                    <a:gd name="T22" fmla="*/ 0 w 27"/>
                    <a:gd name="T23" fmla="*/ 2 h 18"/>
                    <a:gd name="T24" fmla="*/ 1 w 27"/>
                    <a:gd name="T25" fmla="*/ 1 h 18"/>
                    <a:gd name="T26" fmla="*/ 2 w 27"/>
                    <a:gd name="T27" fmla="*/ 0 h 18"/>
                    <a:gd name="T28" fmla="*/ 3 w 27"/>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8"/>
                    <a:gd name="T47" fmla="*/ 27 w 27"/>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8">
                      <a:moveTo>
                        <a:pt x="3" y="0"/>
                      </a:moveTo>
                      <a:lnTo>
                        <a:pt x="25" y="10"/>
                      </a:lnTo>
                      <a:lnTo>
                        <a:pt x="26" y="11"/>
                      </a:lnTo>
                      <a:lnTo>
                        <a:pt x="26" y="14"/>
                      </a:lnTo>
                      <a:lnTo>
                        <a:pt x="26" y="15"/>
                      </a:lnTo>
                      <a:lnTo>
                        <a:pt x="25" y="16"/>
                      </a:lnTo>
                      <a:lnTo>
                        <a:pt x="24" y="17"/>
                      </a:lnTo>
                      <a:lnTo>
                        <a:pt x="22" y="17"/>
                      </a:lnTo>
                      <a:lnTo>
                        <a:pt x="2" y="7"/>
                      </a:lnTo>
                      <a:lnTo>
                        <a:pt x="0" y="6"/>
                      </a:lnTo>
                      <a:lnTo>
                        <a:pt x="0" y="4"/>
                      </a:lnTo>
                      <a:lnTo>
                        <a:pt x="0" y="2"/>
                      </a:lnTo>
                      <a:lnTo>
                        <a:pt x="1" y="1"/>
                      </a:lnTo>
                      <a:lnTo>
                        <a:pt x="2" y="0"/>
                      </a:lnTo>
                      <a:lnTo>
                        <a:pt x="3" y="0"/>
                      </a:lnTo>
                    </a:path>
                  </a:pathLst>
                </a:custGeom>
                <a:solidFill>
                  <a:srgbClr val="C08040"/>
                </a:solidFill>
                <a:ln w="12700" cap="rnd">
                  <a:solidFill>
                    <a:srgbClr val="000000"/>
                  </a:solidFill>
                  <a:round/>
                  <a:headEnd/>
                  <a:tailEnd/>
                </a:ln>
              </p:spPr>
              <p:txBody>
                <a:bodyPr/>
                <a:lstStyle/>
                <a:p>
                  <a:endParaRPr lang="en-US"/>
                </a:p>
              </p:txBody>
            </p:sp>
            <p:sp>
              <p:nvSpPr>
                <p:cNvPr id="89144" name="Freeform 41"/>
                <p:cNvSpPr>
                  <a:spLocks/>
                </p:cNvSpPr>
                <p:nvPr/>
              </p:nvSpPr>
              <p:spPr bwMode="auto">
                <a:xfrm>
                  <a:off x="3228" y="2523"/>
                  <a:ext cx="46" cy="41"/>
                </a:xfrm>
                <a:custGeom>
                  <a:avLst/>
                  <a:gdLst>
                    <a:gd name="T0" fmla="*/ 14 w 46"/>
                    <a:gd name="T1" fmla="*/ 0 h 41"/>
                    <a:gd name="T2" fmla="*/ 27 w 46"/>
                    <a:gd name="T3" fmla="*/ 9 h 41"/>
                    <a:gd name="T4" fmla="*/ 32 w 46"/>
                    <a:gd name="T5" fmla="*/ 13 h 41"/>
                    <a:gd name="T6" fmla="*/ 38 w 46"/>
                    <a:gd name="T7" fmla="*/ 18 h 41"/>
                    <a:gd name="T8" fmla="*/ 41 w 46"/>
                    <a:gd name="T9" fmla="*/ 22 h 41"/>
                    <a:gd name="T10" fmla="*/ 44 w 46"/>
                    <a:gd name="T11" fmla="*/ 26 h 41"/>
                    <a:gd name="T12" fmla="*/ 45 w 46"/>
                    <a:gd name="T13" fmla="*/ 30 h 41"/>
                    <a:gd name="T14" fmla="*/ 44 w 46"/>
                    <a:gd name="T15" fmla="*/ 35 h 41"/>
                    <a:gd name="T16" fmla="*/ 42 w 46"/>
                    <a:gd name="T17" fmla="*/ 38 h 41"/>
                    <a:gd name="T18" fmla="*/ 38 w 46"/>
                    <a:gd name="T19" fmla="*/ 40 h 41"/>
                    <a:gd name="T20" fmla="*/ 28 w 46"/>
                    <a:gd name="T21" fmla="*/ 40 h 41"/>
                    <a:gd name="T22" fmla="*/ 21 w 46"/>
                    <a:gd name="T23" fmla="*/ 39 h 41"/>
                    <a:gd name="T24" fmla="*/ 10 w 46"/>
                    <a:gd name="T25" fmla="*/ 37 h 41"/>
                    <a:gd name="T26" fmla="*/ 8 w 46"/>
                    <a:gd name="T27" fmla="*/ 34 h 41"/>
                    <a:gd name="T28" fmla="*/ 5 w 46"/>
                    <a:gd name="T29" fmla="*/ 30 h 41"/>
                    <a:gd name="T30" fmla="*/ 0 w 46"/>
                    <a:gd name="T31" fmla="*/ 29 h 41"/>
                    <a:gd name="T32" fmla="*/ 5 w 46"/>
                    <a:gd name="T33" fmla="*/ 23 h 41"/>
                    <a:gd name="T34" fmla="*/ 5 w 46"/>
                    <a:gd name="T35" fmla="*/ 9 h 41"/>
                    <a:gd name="T36" fmla="*/ 14 w 46"/>
                    <a:gd name="T37" fmla="*/ 0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
                    <a:gd name="T58" fmla="*/ 0 h 41"/>
                    <a:gd name="T59" fmla="*/ 46 w 46"/>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 h="41">
                      <a:moveTo>
                        <a:pt x="14" y="0"/>
                      </a:moveTo>
                      <a:lnTo>
                        <a:pt x="27" y="9"/>
                      </a:lnTo>
                      <a:lnTo>
                        <a:pt x="32" y="13"/>
                      </a:lnTo>
                      <a:lnTo>
                        <a:pt x="38" y="18"/>
                      </a:lnTo>
                      <a:lnTo>
                        <a:pt x="41" y="22"/>
                      </a:lnTo>
                      <a:lnTo>
                        <a:pt x="44" y="26"/>
                      </a:lnTo>
                      <a:lnTo>
                        <a:pt x="45" y="30"/>
                      </a:lnTo>
                      <a:lnTo>
                        <a:pt x="44" y="35"/>
                      </a:lnTo>
                      <a:lnTo>
                        <a:pt x="42" y="38"/>
                      </a:lnTo>
                      <a:lnTo>
                        <a:pt x="38" y="40"/>
                      </a:lnTo>
                      <a:lnTo>
                        <a:pt x="28" y="40"/>
                      </a:lnTo>
                      <a:lnTo>
                        <a:pt x="21" y="39"/>
                      </a:lnTo>
                      <a:lnTo>
                        <a:pt x="10" y="37"/>
                      </a:lnTo>
                      <a:lnTo>
                        <a:pt x="8" y="34"/>
                      </a:lnTo>
                      <a:lnTo>
                        <a:pt x="5" y="30"/>
                      </a:lnTo>
                      <a:lnTo>
                        <a:pt x="0" y="29"/>
                      </a:lnTo>
                      <a:lnTo>
                        <a:pt x="5" y="23"/>
                      </a:lnTo>
                      <a:lnTo>
                        <a:pt x="5" y="9"/>
                      </a:lnTo>
                      <a:lnTo>
                        <a:pt x="14" y="0"/>
                      </a:lnTo>
                    </a:path>
                  </a:pathLst>
                </a:custGeom>
                <a:solidFill>
                  <a:srgbClr val="E0A080"/>
                </a:solidFill>
                <a:ln w="12700" cap="rnd">
                  <a:solidFill>
                    <a:srgbClr val="000000"/>
                  </a:solidFill>
                  <a:round/>
                  <a:headEnd/>
                  <a:tailEnd/>
                </a:ln>
              </p:spPr>
              <p:txBody>
                <a:bodyPr/>
                <a:lstStyle/>
                <a:p>
                  <a:endParaRPr lang="en-US"/>
                </a:p>
              </p:txBody>
            </p:sp>
            <p:grpSp>
              <p:nvGrpSpPr>
                <p:cNvPr id="89145" name="Group 42"/>
                <p:cNvGrpSpPr>
                  <a:grpSpLocks/>
                </p:cNvGrpSpPr>
                <p:nvPr/>
              </p:nvGrpSpPr>
              <p:grpSpPr bwMode="auto">
                <a:xfrm>
                  <a:off x="3205" y="2512"/>
                  <a:ext cx="42" cy="35"/>
                  <a:chOff x="3205" y="2512"/>
                  <a:chExt cx="42" cy="35"/>
                </a:xfrm>
              </p:grpSpPr>
              <p:sp>
                <p:nvSpPr>
                  <p:cNvPr id="89146" name="Freeform 43"/>
                  <p:cNvSpPr>
                    <a:spLocks/>
                  </p:cNvSpPr>
                  <p:nvPr/>
                </p:nvSpPr>
                <p:spPr bwMode="auto">
                  <a:xfrm>
                    <a:off x="3205" y="2521"/>
                    <a:ext cx="33" cy="26"/>
                  </a:xfrm>
                  <a:custGeom>
                    <a:avLst/>
                    <a:gdLst>
                      <a:gd name="T0" fmla="*/ 2 w 33"/>
                      <a:gd name="T1" fmla="*/ 10 h 26"/>
                      <a:gd name="T2" fmla="*/ 6 w 33"/>
                      <a:gd name="T3" fmla="*/ 5 h 26"/>
                      <a:gd name="T4" fmla="*/ 8 w 33"/>
                      <a:gd name="T5" fmla="*/ 3 h 26"/>
                      <a:gd name="T6" fmla="*/ 13 w 33"/>
                      <a:gd name="T7" fmla="*/ 1 h 26"/>
                      <a:gd name="T8" fmla="*/ 19 w 33"/>
                      <a:gd name="T9" fmla="*/ 0 h 26"/>
                      <a:gd name="T10" fmla="*/ 24 w 33"/>
                      <a:gd name="T11" fmla="*/ 0 h 26"/>
                      <a:gd name="T12" fmla="*/ 28 w 33"/>
                      <a:gd name="T13" fmla="*/ 1 h 26"/>
                      <a:gd name="T14" fmla="*/ 31 w 33"/>
                      <a:gd name="T15" fmla="*/ 4 h 26"/>
                      <a:gd name="T16" fmla="*/ 32 w 33"/>
                      <a:gd name="T17" fmla="*/ 8 h 26"/>
                      <a:gd name="T18" fmla="*/ 32 w 33"/>
                      <a:gd name="T19" fmla="*/ 13 h 26"/>
                      <a:gd name="T20" fmla="*/ 29 w 33"/>
                      <a:gd name="T21" fmla="*/ 17 h 26"/>
                      <a:gd name="T22" fmla="*/ 27 w 33"/>
                      <a:gd name="T23" fmla="*/ 19 h 26"/>
                      <a:gd name="T24" fmla="*/ 21 w 33"/>
                      <a:gd name="T25" fmla="*/ 22 h 26"/>
                      <a:gd name="T26" fmla="*/ 13 w 33"/>
                      <a:gd name="T27" fmla="*/ 24 h 26"/>
                      <a:gd name="T28" fmla="*/ 7 w 33"/>
                      <a:gd name="T29" fmla="*/ 25 h 26"/>
                      <a:gd name="T30" fmla="*/ 3 w 33"/>
                      <a:gd name="T31" fmla="*/ 24 h 26"/>
                      <a:gd name="T32" fmla="*/ 1 w 33"/>
                      <a:gd name="T33" fmla="*/ 21 h 26"/>
                      <a:gd name="T34" fmla="*/ 0 w 33"/>
                      <a:gd name="T35" fmla="*/ 17 h 26"/>
                      <a:gd name="T36" fmla="*/ 2 w 33"/>
                      <a:gd name="T37" fmla="*/ 1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26"/>
                      <a:gd name="T59" fmla="*/ 33 w 33"/>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26">
                        <a:moveTo>
                          <a:pt x="2" y="10"/>
                        </a:moveTo>
                        <a:lnTo>
                          <a:pt x="6" y="5"/>
                        </a:lnTo>
                        <a:lnTo>
                          <a:pt x="8" y="3"/>
                        </a:lnTo>
                        <a:lnTo>
                          <a:pt x="13" y="1"/>
                        </a:lnTo>
                        <a:lnTo>
                          <a:pt x="19" y="0"/>
                        </a:lnTo>
                        <a:lnTo>
                          <a:pt x="24" y="0"/>
                        </a:lnTo>
                        <a:lnTo>
                          <a:pt x="28" y="1"/>
                        </a:lnTo>
                        <a:lnTo>
                          <a:pt x="31" y="4"/>
                        </a:lnTo>
                        <a:lnTo>
                          <a:pt x="32" y="8"/>
                        </a:lnTo>
                        <a:lnTo>
                          <a:pt x="32" y="13"/>
                        </a:lnTo>
                        <a:lnTo>
                          <a:pt x="29" y="17"/>
                        </a:lnTo>
                        <a:lnTo>
                          <a:pt x="27" y="19"/>
                        </a:lnTo>
                        <a:lnTo>
                          <a:pt x="21" y="22"/>
                        </a:lnTo>
                        <a:lnTo>
                          <a:pt x="13" y="24"/>
                        </a:lnTo>
                        <a:lnTo>
                          <a:pt x="7" y="25"/>
                        </a:lnTo>
                        <a:lnTo>
                          <a:pt x="3" y="24"/>
                        </a:lnTo>
                        <a:lnTo>
                          <a:pt x="1" y="21"/>
                        </a:lnTo>
                        <a:lnTo>
                          <a:pt x="0" y="17"/>
                        </a:lnTo>
                        <a:lnTo>
                          <a:pt x="2" y="10"/>
                        </a:lnTo>
                      </a:path>
                    </a:pathLst>
                  </a:custGeom>
                  <a:solidFill>
                    <a:srgbClr val="F0F0FF"/>
                  </a:solidFill>
                  <a:ln w="12700" cap="rnd">
                    <a:solidFill>
                      <a:srgbClr val="000000"/>
                    </a:solidFill>
                    <a:round/>
                    <a:headEnd/>
                    <a:tailEnd/>
                  </a:ln>
                </p:spPr>
                <p:txBody>
                  <a:bodyPr/>
                  <a:lstStyle/>
                  <a:p>
                    <a:endParaRPr lang="en-US"/>
                  </a:p>
                </p:txBody>
              </p:sp>
              <p:sp>
                <p:nvSpPr>
                  <p:cNvPr id="89147" name="Oval 44"/>
                  <p:cNvSpPr>
                    <a:spLocks noChangeArrowheads="1"/>
                  </p:cNvSpPr>
                  <p:nvPr/>
                </p:nvSpPr>
                <p:spPr bwMode="auto">
                  <a:xfrm>
                    <a:off x="3208" y="2540"/>
                    <a:ext cx="6" cy="6"/>
                  </a:xfrm>
                  <a:prstGeom prst="ellipse">
                    <a:avLst/>
                  </a:prstGeom>
                  <a:solidFill>
                    <a:srgbClr val="008080"/>
                  </a:solidFill>
                  <a:ln w="12700">
                    <a:solidFill>
                      <a:srgbClr val="000000"/>
                    </a:solidFill>
                    <a:round/>
                    <a:headEnd/>
                    <a:tailEnd/>
                  </a:ln>
                </p:spPr>
                <p:txBody>
                  <a:bodyPr wrap="none" anchor="ctr"/>
                  <a:lstStyle/>
                  <a:p>
                    <a:endParaRPr lang="en-US"/>
                  </a:p>
                </p:txBody>
              </p:sp>
              <p:sp>
                <p:nvSpPr>
                  <p:cNvPr id="89148" name="Freeform 45"/>
                  <p:cNvSpPr>
                    <a:spLocks/>
                  </p:cNvSpPr>
                  <p:nvPr/>
                </p:nvSpPr>
                <p:spPr bwMode="auto">
                  <a:xfrm>
                    <a:off x="3211" y="2512"/>
                    <a:ext cx="36" cy="19"/>
                  </a:xfrm>
                  <a:custGeom>
                    <a:avLst/>
                    <a:gdLst>
                      <a:gd name="T0" fmla="*/ 5 w 36"/>
                      <a:gd name="T1" fmla="*/ 0 h 19"/>
                      <a:gd name="T2" fmla="*/ 34 w 36"/>
                      <a:gd name="T3" fmla="*/ 11 h 19"/>
                      <a:gd name="T4" fmla="*/ 35 w 36"/>
                      <a:gd name="T5" fmla="*/ 12 h 19"/>
                      <a:gd name="T6" fmla="*/ 35 w 36"/>
                      <a:gd name="T7" fmla="*/ 14 h 19"/>
                      <a:gd name="T8" fmla="*/ 34 w 36"/>
                      <a:gd name="T9" fmla="*/ 16 h 19"/>
                      <a:gd name="T10" fmla="*/ 33 w 36"/>
                      <a:gd name="T11" fmla="*/ 17 h 19"/>
                      <a:gd name="T12" fmla="*/ 32 w 36"/>
                      <a:gd name="T13" fmla="*/ 18 h 19"/>
                      <a:gd name="T14" fmla="*/ 29 w 36"/>
                      <a:gd name="T15" fmla="*/ 18 h 19"/>
                      <a:gd name="T16" fmla="*/ 3 w 36"/>
                      <a:gd name="T17" fmla="*/ 8 h 19"/>
                      <a:gd name="T18" fmla="*/ 1 w 36"/>
                      <a:gd name="T19" fmla="*/ 6 h 19"/>
                      <a:gd name="T20" fmla="*/ 0 w 36"/>
                      <a:gd name="T21" fmla="*/ 4 h 19"/>
                      <a:gd name="T22" fmla="*/ 1 w 36"/>
                      <a:gd name="T23" fmla="*/ 2 h 19"/>
                      <a:gd name="T24" fmla="*/ 2 w 36"/>
                      <a:gd name="T25" fmla="*/ 1 h 19"/>
                      <a:gd name="T26" fmla="*/ 3 w 36"/>
                      <a:gd name="T27" fmla="*/ 0 h 19"/>
                      <a:gd name="T28" fmla="*/ 5 w 36"/>
                      <a:gd name="T29" fmla="*/ 0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9"/>
                      <a:gd name="T47" fmla="*/ 36 w 36"/>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9">
                        <a:moveTo>
                          <a:pt x="5" y="0"/>
                        </a:moveTo>
                        <a:lnTo>
                          <a:pt x="34" y="11"/>
                        </a:lnTo>
                        <a:lnTo>
                          <a:pt x="35" y="12"/>
                        </a:lnTo>
                        <a:lnTo>
                          <a:pt x="35" y="14"/>
                        </a:lnTo>
                        <a:lnTo>
                          <a:pt x="34" y="16"/>
                        </a:lnTo>
                        <a:lnTo>
                          <a:pt x="33" y="17"/>
                        </a:lnTo>
                        <a:lnTo>
                          <a:pt x="32" y="18"/>
                        </a:lnTo>
                        <a:lnTo>
                          <a:pt x="29" y="18"/>
                        </a:lnTo>
                        <a:lnTo>
                          <a:pt x="3" y="8"/>
                        </a:lnTo>
                        <a:lnTo>
                          <a:pt x="1" y="6"/>
                        </a:lnTo>
                        <a:lnTo>
                          <a:pt x="0" y="4"/>
                        </a:lnTo>
                        <a:lnTo>
                          <a:pt x="1" y="2"/>
                        </a:lnTo>
                        <a:lnTo>
                          <a:pt x="2" y="1"/>
                        </a:lnTo>
                        <a:lnTo>
                          <a:pt x="3" y="0"/>
                        </a:lnTo>
                        <a:lnTo>
                          <a:pt x="5" y="0"/>
                        </a:lnTo>
                      </a:path>
                    </a:pathLst>
                  </a:custGeom>
                  <a:solidFill>
                    <a:srgbClr val="C08040"/>
                  </a:solidFill>
                  <a:ln w="12700" cap="rnd">
                    <a:solidFill>
                      <a:srgbClr val="000000"/>
                    </a:solidFill>
                    <a:round/>
                    <a:headEnd/>
                    <a:tailEnd/>
                  </a:ln>
                </p:spPr>
                <p:txBody>
                  <a:bodyPr/>
                  <a:lstStyle/>
                  <a:p>
                    <a:endParaRPr lang="en-US"/>
                  </a:p>
                </p:txBody>
              </p:sp>
            </p:grpSp>
          </p:grpSp>
          <p:grpSp>
            <p:nvGrpSpPr>
              <p:cNvPr id="89139" name="Group 46"/>
              <p:cNvGrpSpPr>
                <a:grpSpLocks/>
              </p:cNvGrpSpPr>
              <p:nvPr/>
            </p:nvGrpSpPr>
            <p:grpSpPr bwMode="auto">
              <a:xfrm>
                <a:off x="3109" y="2540"/>
                <a:ext cx="35" cy="31"/>
                <a:chOff x="3109" y="2540"/>
                <a:chExt cx="35" cy="31"/>
              </a:xfrm>
            </p:grpSpPr>
            <p:sp>
              <p:nvSpPr>
                <p:cNvPr id="89140" name="Freeform 47"/>
                <p:cNvSpPr>
                  <a:spLocks/>
                </p:cNvSpPr>
                <p:nvPr/>
              </p:nvSpPr>
              <p:spPr bwMode="auto">
                <a:xfrm>
                  <a:off x="3109" y="2540"/>
                  <a:ext cx="35" cy="31"/>
                </a:xfrm>
                <a:custGeom>
                  <a:avLst/>
                  <a:gdLst>
                    <a:gd name="T0" fmla="*/ 28 w 35"/>
                    <a:gd name="T1" fmla="*/ 5 h 31"/>
                    <a:gd name="T2" fmla="*/ 22 w 35"/>
                    <a:gd name="T3" fmla="*/ 1 h 31"/>
                    <a:gd name="T4" fmla="*/ 18 w 35"/>
                    <a:gd name="T5" fmla="*/ 0 h 31"/>
                    <a:gd name="T6" fmla="*/ 12 w 35"/>
                    <a:gd name="T7" fmla="*/ 0 h 31"/>
                    <a:gd name="T8" fmla="*/ 6 w 35"/>
                    <a:gd name="T9" fmla="*/ 2 h 31"/>
                    <a:gd name="T10" fmla="*/ 3 w 35"/>
                    <a:gd name="T11" fmla="*/ 5 h 31"/>
                    <a:gd name="T12" fmla="*/ 1 w 35"/>
                    <a:gd name="T13" fmla="*/ 8 h 31"/>
                    <a:gd name="T14" fmla="*/ 0 w 35"/>
                    <a:gd name="T15" fmla="*/ 11 h 31"/>
                    <a:gd name="T16" fmla="*/ 0 w 35"/>
                    <a:gd name="T17" fmla="*/ 15 h 31"/>
                    <a:gd name="T18" fmla="*/ 2 w 35"/>
                    <a:gd name="T19" fmla="*/ 19 h 31"/>
                    <a:gd name="T20" fmla="*/ 6 w 35"/>
                    <a:gd name="T21" fmla="*/ 23 h 31"/>
                    <a:gd name="T22" fmla="*/ 10 w 35"/>
                    <a:gd name="T23" fmla="*/ 25 h 31"/>
                    <a:gd name="T24" fmla="*/ 15 w 35"/>
                    <a:gd name="T25" fmla="*/ 26 h 31"/>
                    <a:gd name="T26" fmla="*/ 18 w 35"/>
                    <a:gd name="T27" fmla="*/ 29 h 31"/>
                    <a:gd name="T28" fmla="*/ 20 w 35"/>
                    <a:gd name="T29" fmla="*/ 30 h 31"/>
                    <a:gd name="T30" fmla="*/ 24 w 35"/>
                    <a:gd name="T31" fmla="*/ 30 h 31"/>
                    <a:gd name="T32" fmla="*/ 27 w 35"/>
                    <a:gd name="T33" fmla="*/ 29 h 31"/>
                    <a:gd name="T34" fmla="*/ 31 w 35"/>
                    <a:gd name="T35" fmla="*/ 28 h 31"/>
                    <a:gd name="T36" fmla="*/ 33 w 35"/>
                    <a:gd name="T37" fmla="*/ 25 h 31"/>
                    <a:gd name="T38" fmla="*/ 34 w 35"/>
                    <a:gd name="T39" fmla="*/ 21 h 31"/>
                    <a:gd name="T40" fmla="*/ 32 w 35"/>
                    <a:gd name="T41" fmla="*/ 18 h 31"/>
                    <a:gd name="T42" fmla="*/ 32 w 35"/>
                    <a:gd name="T43" fmla="*/ 14 h 31"/>
                    <a:gd name="T44" fmla="*/ 30 w 35"/>
                    <a:gd name="T45" fmla="*/ 9 h 31"/>
                    <a:gd name="T46" fmla="*/ 28 w 35"/>
                    <a:gd name="T47" fmla="*/ 5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
                    <a:gd name="T73" fmla="*/ 0 h 31"/>
                    <a:gd name="T74" fmla="*/ 35 w 35"/>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 h="31">
                      <a:moveTo>
                        <a:pt x="28" y="5"/>
                      </a:moveTo>
                      <a:lnTo>
                        <a:pt x="22" y="1"/>
                      </a:lnTo>
                      <a:lnTo>
                        <a:pt x="18" y="0"/>
                      </a:lnTo>
                      <a:lnTo>
                        <a:pt x="12" y="0"/>
                      </a:lnTo>
                      <a:lnTo>
                        <a:pt x="6" y="2"/>
                      </a:lnTo>
                      <a:lnTo>
                        <a:pt x="3" y="5"/>
                      </a:lnTo>
                      <a:lnTo>
                        <a:pt x="1" y="8"/>
                      </a:lnTo>
                      <a:lnTo>
                        <a:pt x="0" y="11"/>
                      </a:lnTo>
                      <a:lnTo>
                        <a:pt x="0" y="15"/>
                      </a:lnTo>
                      <a:lnTo>
                        <a:pt x="2" y="19"/>
                      </a:lnTo>
                      <a:lnTo>
                        <a:pt x="6" y="23"/>
                      </a:lnTo>
                      <a:lnTo>
                        <a:pt x="10" y="25"/>
                      </a:lnTo>
                      <a:lnTo>
                        <a:pt x="15" y="26"/>
                      </a:lnTo>
                      <a:lnTo>
                        <a:pt x="18" y="29"/>
                      </a:lnTo>
                      <a:lnTo>
                        <a:pt x="20" y="30"/>
                      </a:lnTo>
                      <a:lnTo>
                        <a:pt x="24" y="30"/>
                      </a:lnTo>
                      <a:lnTo>
                        <a:pt x="27" y="29"/>
                      </a:lnTo>
                      <a:lnTo>
                        <a:pt x="31" y="28"/>
                      </a:lnTo>
                      <a:lnTo>
                        <a:pt x="33" y="25"/>
                      </a:lnTo>
                      <a:lnTo>
                        <a:pt x="34" y="21"/>
                      </a:lnTo>
                      <a:lnTo>
                        <a:pt x="32" y="18"/>
                      </a:lnTo>
                      <a:lnTo>
                        <a:pt x="32" y="14"/>
                      </a:lnTo>
                      <a:lnTo>
                        <a:pt x="30" y="9"/>
                      </a:lnTo>
                      <a:lnTo>
                        <a:pt x="28" y="5"/>
                      </a:lnTo>
                    </a:path>
                  </a:pathLst>
                </a:custGeom>
                <a:solidFill>
                  <a:srgbClr val="E0A080"/>
                </a:solidFill>
                <a:ln w="12700" cap="rnd">
                  <a:solidFill>
                    <a:srgbClr val="000000"/>
                  </a:solidFill>
                  <a:round/>
                  <a:headEnd/>
                  <a:tailEnd/>
                </a:ln>
              </p:spPr>
              <p:txBody>
                <a:bodyPr/>
                <a:lstStyle/>
                <a:p>
                  <a:endParaRPr lang="en-US"/>
                </a:p>
              </p:txBody>
            </p:sp>
            <p:sp>
              <p:nvSpPr>
                <p:cNvPr id="89141" name="Freeform 48"/>
                <p:cNvSpPr>
                  <a:spLocks/>
                </p:cNvSpPr>
                <p:nvPr/>
              </p:nvSpPr>
              <p:spPr bwMode="auto">
                <a:xfrm>
                  <a:off x="3114" y="2540"/>
                  <a:ext cx="30" cy="31"/>
                </a:xfrm>
                <a:custGeom>
                  <a:avLst/>
                  <a:gdLst>
                    <a:gd name="T0" fmla="*/ 24 w 30"/>
                    <a:gd name="T1" fmla="*/ 4 h 31"/>
                    <a:gd name="T2" fmla="*/ 19 w 30"/>
                    <a:gd name="T3" fmla="*/ 1 h 31"/>
                    <a:gd name="T4" fmla="*/ 16 w 30"/>
                    <a:gd name="T5" fmla="*/ 0 h 31"/>
                    <a:gd name="T6" fmla="*/ 10 w 30"/>
                    <a:gd name="T7" fmla="*/ 0 h 31"/>
                    <a:gd name="T8" fmla="*/ 5 w 30"/>
                    <a:gd name="T9" fmla="*/ 2 h 31"/>
                    <a:gd name="T10" fmla="*/ 3 w 30"/>
                    <a:gd name="T11" fmla="*/ 4 h 31"/>
                    <a:gd name="T12" fmla="*/ 1 w 30"/>
                    <a:gd name="T13" fmla="*/ 8 h 31"/>
                    <a:gd name="T14" fmla="*/ 0 w 30"/>
                    <a:gd name="T15" fmla="*/ 11 h 31"/>
                    <a:gd name="T16" fmla="*/ 0 w 30"/>
                    <a:gd name="T17" fmla="*/ 15 h 31"/>
                    <a:gd name="T18" fmla="*/ 2 w 30"/>
                    <a:gd name="T19" fmla="*/ 19 h 31"/>
                    <a:gd name="T20" fmla="*/ 5 w 30"/>
                    <a:gd name="T21" fmla="*/ 23 h 31"/>
                    <a:gd name="T22" fmla="*/ 9 w 30"/>
                    <a:gd name="T23" fmla="*/ 25 h 31"/>
                    <a:gd name="T24" fmla="*/ 13 w 30"/>
                    <a:gd name="T25" fmla="*/ 26 h 31"/>
                    <a:gd name="T26" fmla="*/ 15 w 30"/>
                    <a:gd name="T27" fmla="*/ 29 h 31"/>
                    <a:gd name="T28" fmla="*/ 17 w 30"/>
                    <a:gd name="T29" fmla="*/ 30 h 31"/>
                    <a:gd name="T30" fmla="*/ 20 w 30"/>
                    <a:gd name="T31" fmla="*/ 30 h 31"/>
                    <a:gd name="T32" fmla="*/ 24 w 30"/>
                    <a:gd name="T33" fmla="*/ 29 h 31"/>
                    <a:gd name="T34" fmla="*/ 27 w 30"/>
                    <a:gd name="T35" fmla="*/ 28 h 31"/>
                    <a:gd name="T36" fmla="*/ 28 w 30"/>
                    <a:gd name="T37" fmla="*/ 25 h 31"/>
                    <a:gd name="T38" fmla="*/ 29 w 30"/>
                    <a:gd name="T39" fmla="*/ 21 h 31"/>
                    <a:gd name="T40" fmla="*/ 27 w 30"/>
                    <a:gd name="T41" fmla="*/ 18 h 31"/>
                    <a:gd name="T42" fmla="*/ 27 w 30"/>
                    <a:gd name="T43" fmla="*/ 14 h 31"/>
                    <a:gd name="T44" fmla="*/ 26 w 30"/>
                    <a:gd name="T45" fmla="*/ 9 h 31"/>
                    <a:gd name="T46" fmla="*/ 24 w 30"/>
                    <a:gd name="T47" fmla="*/ 4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31"/>
                    <a:gd name="T74" fmla="*/ 30 w 30"/>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31">
                      <a:moveTo>
                        <a:pt x="24" y="4"/>
                      </a:moveTo>
                      <a:lnTo>
                        <a:pt x="19" y="1"/>
                      </a:lnTo>
                      <a:lnTo>
                        <a:pt x="16" y="0"/>
                      </a:lnTo>
                      <a:lnTo>
                        <a:pt x="10" y="0"/>
                      </a:lnTo>
                      <a:lnTo>
                        <a:pt x="5" y="2"/>
                      </a:lnTo>
                      <a:lnTo>
                        <a:pt x="3" y="4"/>
                      </a:lnTo>
                      <a:lnTo>
                        <a:pt x="1" y="8"/>
                      </a:lnTo>
                      <a:lnTo>
                        <a:pt x="0" y="11"/>
                      </a:lnTo>
                      <a:lnTo>
                        <a:pt x="0" y="15"/>
                      </a:lnTo>
                      <a:lnTo>
                        <a:pt x="2" y="19"/>
                      </a:lnTo>
                      <a:lnTo>
                        <a:pt x="5" y="23"/>
                      </a:lnTo>
                      <a:lnTo>
                        <a:pt x="9" y="25"/>
                      </a:lnTo>
                      <a:lnTo>
                        <a:pt x="13" y="26"/>
                      </a:lnTo>
                      <a:lnTo>
                        <a:pt x="15" y="29"/>
                      </a:lnTo>
                      <a:lnTo>
                        <a:pt x="17" y="30"/>
                      </a:lnTo>
                      <a:lnTo>
                        <a:pt x="20" y="30"/>
                      </a:lnTo>
                      <a:lnTo>
                        <a:pt x="24" y="29"/>
                      </a:lnTo>
                      <a:lnTo>
                        <a:pt x="27" y="28"/>
                      </a:lnTo>
                      <a:lnTo>
                        <a:pt x="28" y="25"/>
                      </a:lnTo>
                      <a:lnTo>
                        <a:pt x="29" y="21"/>
                      </a:lnTo>
                      <a:lnTo>
                        <a:pt x="27" y="18"/>
                      </a:lnTo>
                      <a:lnTo>
                        <a:pt x="27" y="14"/>
                      </a:lnTo>
                      <a:lnTo>
                        <a:pt x="26" y="9"/>
                      </a:lnTo>
                      <a:lnTo>
                        <a:pt x="24" y="4"/>
                      </a:lnTo>
                    </a:path>
                  </a:pathLst>
                </a:custGeom>
                <a:solidFill>
                  <a:srgbClr val="E0A080"/>
                </a:solidFill>
                <a:ln w="12700" cap="rnd">
                  <a:noFill/>
                  <a:round/>
                  <a:headEnd/>
                  <a:tailEnd/>
                </a:ln>
              </p:spPr>
              <p:txBody>
                <a:bodyPr/>
                <a:lstStyle/>
                <a:p>
                  <a:endParaRPr lang="en-US"/>
                </a:p>
              </p:txBody>
            </p:sp>
          </p:grpSp>
        </p:grpSp>
        <p:sp>
          <p:nvSpPr>
            <p:cNvPr id="89098" name="Freeform 49"/>
            <p:cNvSpPr>
              <a:spLocks/>
            </p:cNvSpPr>
            <p:nvPr/>
          </p:nvSpPr>
          <p:spPr bwMode="auto">
            <a:xfrm>
              <a:off x="3189" y="2640"/>
              <a:ext cx="34" cy="47"/>
            </a:xfrm>
            <a:custGeom>
              <a:avLst/>
              <a:gdLst>
                <a:gd name="T0" fmla="*/ 0 w 34"/>
                <a:gd name="T1" fmla="*/ 0 h 47"/>
                <a:gd name="T2" fmla="*/ 1 w 34"/>
                <a:gd name="T3" fmla="*/ 9 h 47"/>
                <a:gd name="T4" fmla="*/ 2 w 34"/>
                <a:gd name="T5" fmla="*/ 15 h 47"/>
                <a:gd name="T6" fmla="*/ 5 w 34"/>
                <a:gd name="T7" fmla="*/ 21 h 47"/>
                <a:gd name="T8" fmla="*/ 7 w 34"/>
                <a:gd name="T9" fmla="*/ 24 h 47"/>
                <a:gd name="T10" fmla="*/ 11 w 34"/>
                <a:gd name="T11" fmla="*/ 26 h 47"/>
                <a:gd name="T12" fmla="*/ 19 w 34"/>
                <a:gd name="T13" fmla="*/ 29 h 47"/>
                <a:gd name="T14" fmla="*/ 25 w 34"/>
                <a:gd name="T15" fmla="*/ 32 h 47"/>
                <a:gd name="T16" fmla="*/ 28 w 34"/>
                <a:gd name="T17" fmla="*/ 34 h 47"/>
                <a:gd name="T18" fmla="*/ 31 w 34"/>
                <a:gd name="T19" fmla="*/ 37 h 47"/>
                <a:gd name="T20" fmla="*/ 32 w 34"/>
                <a:gd name="T21" fmla="*/ 41 h 47"/>
                <a:gd name="T22" fmla="*/ 33 w 34"/>
                <a:gd name="T23" fmla="*/ 4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47"/>
                <a:gd name="T38" fmla="*/ 34 w 34"/>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47">
                  <a:moveTo>
                    <a:pt x="0" y="0"/>
                  </a:moveTo>
                  <a:lnTo>
                    <a:pt x="1" y="9"/>
                  </a:lnTo>
                  <a:lnTo>
                    <a:pt x="2" y="15"/>
                  </a:lnTo>
                  <a:lnTo>
                    <a:pt x="5" y="21"/>
                  </a:lnTo>
                  <a:lnTo>
                    <a:pt x="7" y="24"/>
                  </a:lnTo>
                  <a:lnTo>
                    <a:pt x="11" y="26"/>
                  </a:lnTo>
                  <a:lnTo>
                    <a:pt x="19" y="29"/>
                  </a:lnTo>
                  <a:lnTo>
                    <a:pt x="25" y="32"/>
                  </a:lnTo>
                  <a:lnTo>
                    <a:pt x="28" y="34"/>
                  </a:lnTo>
                  <a:lnTo>
                    <a:pt x="31" y="37"/>
                  </a:lnTo>
                  <a:lnTo>
                    <a:pt x="32" y="41"/>
                  </a:lnTo>
                  <a:lnTo>
                    <a:pt x="33" y="46"/>
                  </a:lnTo>
                </a:path>
              </a:pathLst>
            </a:custGeom>
            <a:noFill/>
            <a:ln w="12700" cap="rnd">
              <a:solidFill>
                <a:srgbClr val="000000"/>
              </a:solidFill>
              <a:round/>
              <a:headEnd/>
              <a:tailEnd/>
            </a:ln>
          </p:spPr>
          <p:txBody>
            <a:bodyPr/>
            <a:lstStyle/>
            <a:p>
              <a:endParaRPr lang="en-US"/>
            </a:p>
          </p:txBody>
        </p:sp>
        <p:sp>
          <p:nvSpPr>
            <p:cNvPr id="89099" name="Freeform 50"/>
            <p:cNvSpPr>
              <a:spLocks/>
            </p:cNvSpPr>
            <p:nvPr/>
          </p:nvSpPr>
          <p:spPr bwMode="auto">
            <a:xfrm>
              <a:off x="3139" y="2590"/>
              <a:ext cx="51" cy="51"/>
            </a:xfrm>
            <a:custGeom>
              <a:avLst/>
              <a:gdLst>
                <a:gd name="T0" fmla="*/ 0 w 51"/>
                <a:gd name="T1" fmla="*/ 1 h 51"/>
                <a:gd name="T2" fmla="*/ 2 w 51"/>
                <a:gd name="T3" fmla="*/ 0 h 51"/>
                <a:gd name="T4" fmla="*/ 7 w 51"/>
                <a:gd name="T5" fmla="*/ 4 h 51"/>
                <a:gd name="T6" fmla="*/ 14 w 51"/>
                <a:gd name="T7" fmla="*/ 8 h 51"/>
                <a:gd name="T8" fmla="*/ 19 w 51"/>
                <a:gd name="T9" fmla="*/ 11 h 51"/>
                <a:gd name="T10" fmla="*/ 25 w 51"/>
                <a:gd name="T11" fmla="*/ 14 h 51"/>
                <a:gd name="T12" fmla="*/ 33 w 51"/>
                <a:gd name="T13" fmla="*/ 18 h 51"/>
                <a:gd name="T14" fmla="*/ 38 w 51"/>
                <a:gd name="T15" fmla="*/ 26 h 51"/>
                <a:gd name="T16" fmla="*/ 42 w 51"/>
                <a:gd name="T17" fmla="*/ 40 h 51"/>
                <a:gd name="T18" fmla="*/ 45 w 51"/>
                <a:gd name="T19" fmla="*/ 28 h 51"/>
                <a:gd name="T20" fmla="*/ 48 w 51"/>
                <a:gd name="T21" fmla="*/ 21 h 51"/>
                <a:gd name="T22" fmla="*/ 47 w 51"/>
                <a:gd name="T23" fmla="*/ 16 h 51"/>
                <a:gd name="T24" fmla="*/ 49 w 51"/>
                <a:gd name="T25" fmla="*/ 23 h 51"/>
                <a:gd name="T26" fmla="*/ 50 w 51"/>
                <a:gd name="T27" fmla="*/ 27 h 51"/>
                <a:gd name="T28" fmla="*/ 48 w 51"/>
                <a:gd name="T29" fmla="*/ 30 h 51"/>
                <a:gd name="T30" fmla="*/ 46 w 51"/>
                <a:gd name="T31" fmla="*/ 36 h 51"/>
                <a:gd name="T32" fmla="*/ 43 w 51"/>
                <a:gd name="T33" fmla="*/ 43 h 51"/>
                <a:gd name="T34" fmla="*/ 41 w 51"/>
                <a:gd name="T35" fmla="*/ 50 h 51"/>
                <a:gd name="T36" fmla="*/ 38 w 51"/>
                <a:gd name="T37" fmla="*/ 39 h 51"/>
                <a:gd name="T38" fmla="*/ 35 w 51"/>
                <a:gd name="T39" fmla="*/ 31 h 51"/>
                <a:gd name="T40" fmla="*/ 33 w 51"/>
                <a:gd name="T41" fmla="*/ 24 h 51"/>
                <a:gd name="T42" fmla="*/ 25 w 51"/>
                <a:gd name="T43" fmla="*/ 16 h 51"/>
                <a:gd name="T44" fmla="*/ 11 w 51"/>
                <a:gd name="T45" fmla="*/ 9 h 51"/>
                <a:gd name="T46" fmla="*/ 0 w 51"/>
                <a:gd name="T47" fmla="*/ 1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
                <a:gd name="T73" fmla="*/ 0 h 51"/>
                <a:gd name="T74" fmla="*/ 51 w 51"/>
                <a:gd name="T75" fmla="*/ 51 h 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 h="51">
                  <a:moveTo>
                    <a:pt x="0" y="1"/>
                  </a:moveTo>
                  <a:lnTo>
                    <a:pt x="2" y="0"/>
                  </a:lnTo>
                  <a:lnTo>
                    <a:pt x="7" y="4"/>
                  </a:lnTo>
                  <a:lnTo>
                    <a:pt x="14" y="8"/>
                  </a:lnTo>
                  <a:lnTo>
                    <a:pt x="19" y="11"/>
                  </a:lnTo>
                  <a:lnTo>
                    <a:pt x="25" y="14"/>
                  </a:lnTo>
                  <a:lnTo>
                    <a:pt x="33" y="18"/>
                  </a:lnTo>
                  <a:lnTo>
                    <a:pt x="38" y="26"/>
                  </a:lnTo>
                  <a:lnTo>
                    <a:pt x="42" y="40"/>
                  </a:lnTo>
                  <a:lnTo>
                    <a:pt x="45" y="28"/>
                  </a:lnTo>
                  <a:lnTo>
                    <a:pt x="48" y="21"/>
                  </a:lnTo>
                  <a:lnTo>
                    <a:pt x="47" y="16"/>
                  </a:lnTo>
                  <a:lnTo>
                    <a:pt x="49" y="23"/>
                  </a:lnTo>
                  <a:lnTo>
                    <a:pt x="50" y="27"/>
                  </a:lnTo>
                  <a:lnTo>
                    <a:pt x="48" y="30"/>
                  </a:lnTo>
                  <a:lnTo>
                    <a:pt x="46" y="36"/>
                  </a:lnTo>
                  <a:lnTo>
                    <a:pt x="43" y="43"/>
                  </a:lnTo>
                  <a:lnTo>
                    <a:pt x="41" y="50"/>
                  </a:lnTo>
                  <a:lnTo>
                    <a:pt x="38" y="39"/>
                  </a:lnTo>
                  <a:lnTo>
                    <a:pt x="35" y="31"/>
                  </a:lnTo>
                  <a:lnTo>
                    <a:pt x="33" y="24"/>
                  </a:lnTo>
                  <a:lnTo>
                    <a:pt x="25" y="16"/>
                  </a:lnTo>
                  <a:lnTo>
                    <a:pt x="11" y="9"/>
                  </a:lnTo>
                  <a:lnTo>
                    <a:pt x="0" y="1"/>
                  </a:lnTo>
                </a:path>
              </a:pathLst>
            </a:custGeom>
            <a:solidFill>
              <a:srgbClr val="E040A0"/>
            </a:solidFill>
            <a:ln w="12700" cap="rnd">
              <a:solidFill>
                <a:srgbClr val="E040A0"/>
              </a:solidFill>
              <a:round/>
              <a:headEnd/>
              <a:tailEnd/>
            </a:ln>
          </p:spPr>
          <p:txBody>
            <a:bodyPr/>
            <a:lstStyle/>
            <a:p>
              <a:endParaRPr lang="en-US"/>
            </a:p>
          </p:txBody>
        </p:sp>
        <p:sp>
          <p:nvSpPr>
            <p:cNvPr id="89100" name="Freeform 51"/>
            <p:cNvSpPr>
              <a:spLocks/>
            </p:cNvSpPr>
            <p:nvPr/>
          </p:nvSpPr>
          <p:spPr bwMode="auto">
            <a:xfrm>
              <a:off x="3143" y="2617"/>
              <a:ext cx="21" cy="41"/>
            </a:xfrm>
            <a:custGeom>
              <a:avLst/>
              <a:gdLst>
                <a:gd name="T0" fmla="*/ 10 w 21"/>
                <a:gd name="T1" fmla="*/ 32 h 41"/>
                <a:gd name="T2" fmla="*/ 5 w 21"/>
                <a:gd name="T3" fmla="*/ 27 h 41"/>
                <a:gd name="T4" fmla="*/ 4 w 21"/>
                <a:gd name="T5" fmla="*/ 22 h 41"/>
                <a:gd name="T6" fmla="*/ 3 w 21"/>
                <a:gd name="T7" fmla="*/ 16 h 41"/>
                <a:gd name="T8" fmla="*/ 2 w 21"/>
                <a:gd name="T9" fmla="*/ 9 h 41"/>
                <a:gd name="T10" fmla="*/ 5 w 21"/>
                <a:gd name="T11" fmla="*/ 7 h 41"/>
                <a:gd name="T12" fmla="*/ 6 w 21"/>
                <a:gd name="T13" fmla="*/ 12 h 41"/>
                <a:gd name="T14" fmla="*/ 9 w 21"/>
                <a:gd name="T15" fmla="*/ 15 h 41"/>
                <a:gd name="T16" fmla="*/ 10 w 21"/>
                <a:gd name="T17" fmla="*/ 21 h 41"/>
                <a:gd name="T18" fmla="*/ 11 w 21"/>
                <a:gd name="T19" fmla="*/ 25 h 41"/>
                <a:gd name="T20" fmla="*/ 15 w 21"/>
                <a:gd name="T21" fmla="*/ 29 h 41"/>
                <a:gd name="T22" fmla="*/ 17 w 21"/>
                <a:gd name="T23" fmla="*/ 34 h 41"/>
                <a:gd name="T24" fmla="*/ 20 w 21"/>
                <a:gd name="T25" fmla="*/ 40 h 41"/>
                <a:gd name="T26" fmla="*/ 20 w 21"/>
                <a:gd name="T27" fmla="*/ 35 h 41"/>
                <a:gd name="T28" fmla="*/ 19 w 21"/>
                <a:gd name="T29" fmla="*/ 30 h 41"/>
                <a:gd name="T30" fmla="*/ 15 w 21"/>
                <a:gd name="T31" fmla="*/ 27 h 41"/>
                <a:gd name="T32" fmla="*/ 13 w 21"/>
                <a:gd name="T33" fmla="*/ 22 h 41"/>
                <a:gd name="T34" fmla="*/ 11 w 21"/>
                <a:gd name="T35" fmla="*/ 17 h 41"/>
                <a:gd name="T36" fmla="*/ 10 w 21"/>
                <a:gd name="T37" fmla="*/ 12 h 41"/>
                <a:gd name="T38" fmla="*/ 8 w 21"/>
                <a:gd name="T39" fmla="*/ 9 h 41"/>
                <a:gd name="T40" fmla="*/ 7 w 21"/>
                <a:gd name="T41" fmla="*/ 4 h 41"/>
                <a:gd name="T42" fmla="*/ 6 w 21"/>
                <a:gd name="T43" fmla="*/ 2 h 41"/>
                <a:gd name="T44" fmla="*/ 5 w 21"/>
                <a:gd name="T45" fmla="*/ 0 h 41"/>
                <a:gd name="T46" fmla="*/ 2 w 21"/>
                <a:gd name="T47" fmla="*/ 5 h 41"/>
                <a:gd name="T48" fmla="*/ 0 w 21"/>
                <a:gd name="T49" fmla="*/ 11 h 41"/>
                <a:gd name="T50" fmla="*/ 2 w 21"/>
                <a:gd name="T51" fmla="*/ 12 h 41"/>
                <a:gd name="T52" fmla="*/ 2 w 21"/>
                <a:gd name="T53" fmla="*/ 17 h 41"/>
                <a:gd name="T54" fmla="*/ 2 w 21"/>
                <a:gd name="T55" fmla="*/ 23 h 41"/>
                <a:gd name="T56" fmla="*/ 4 w 21"/>
                <a:gd name="T57" fmla="*/ 27 h 41"/>
                <a:gd name="T58" fmla="*/ 6 w 21"/>
                <a:gd name="T59" fmla="*/ 30 h 41"/>
                <a:gd name="T60" fmla="*/ 10 w 21"/>
                <a:gd name="T61" fmla="*/ 32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
                <a:gd name="T94" fmla="*/ 0 h 41"/>
                <a:gd name="T95" fmla="*/ 21 w 21"/>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 h="41">
                  <a:moveTo>
                    <a:pt x="10" y="32"/>
                  </a:moveTo>
                  <a:lnTo>
                    <a:pt x="5" y="27"/>
                  </a:lnTo>
                  <a:lnTo>
                    <a:pt x="4" y="22"/>
                  </a:lnTo>
                  <a:lnTo>
                    <a:pt x="3" y="16"/>
                  </a:lnTo>
                  <a:lnTo>
                    <a:pt x="2" y="9"/>
                  </a:lnTo>
                  <a:lnTo>
                    <a:pt x="5" y="7"/>
                  </a:lnTo>
                  <a:lnTo>
                    <a:pt x="6" y="12"/>
                  </a:lnTo>
                  <a:lnTo>
                    <a:pt x="9" y="15"/>
                  </a:lnTo>
                  <a:lnTo>
                    <a:pt x="10" y="21"/>
                  </a:lnTo>
                  <a:lnTo>
                    <a:pt x="11" y="25"/>
                  </a:lnTo>
                  <a:lnTo>
                    <a:pt x="15" y="29"/>
                  </a:lnTo>
                  <a:lnTo>
                    <a:pt x="17" y="34"/>
                  </a:lnTo>
                  <a:lnTo>
                    <a:pt x="20" y="40"/>
                  </a:lnTo>
                  <a:lnTo>
                    <a:pt x="20" y="35"/>
                  </a:lnTo>
                  <a:lnTo>
                    <a:pt x="19" y="30"/>
                  </a:lnTo>
                  <a:lnTo>
                    <a:pt x="15" y="27"/>
                  </a:lnTo>
                  <a:lnTo>
                    <a:pt x="13" y="22"/>
                  </a:lnTo>
                  <a:lnTo>
                    <a:pt x="11" y="17"/>
                  </a:lnTo>
                  <a:lnTo>
                    <a:pt x="10" y="12"/>
                  </a:lnTo>
                  <a:lnTo>
                    <a:pt x="8" y="9"/>
                  </a:lnTo>
                  <a:lnTo>
                    <a:pt x="7" y="4"/>
                  </a:lnTo>
                  <a:lnTo>
                    <a:pt x="6" y="2"/>
                  </a:lnTo>
                  <a:lnTo>
                    <a:pt x="5" y="0"/>
                  </a:lnTo>
                  <a:lnTo>
                    <a:pt x="2" y="5"/>
                  </a:lnTo>
                  <a:lnTo>
                    <a:pt x="0" y="11"/>
                  </a:lnTo>
                  <a:lnTo>
                    <a:pt x="2" y="12"/>
                  </a:lnTo>
                  <a:lnTo>
                    <a:pt x="2" y="17"/>
                  </a:lnTo>
                  <a:lnTo>
                    <a:pt x="2" y="23"/>
                  </a:lnTo>
                  <a:lnTo>
                    <a:pt x="4" y="27"/>
                  </a:lnTo>
                  <a:lnTo>
                    <a:pt x="6" y="30"/>
                  </a:lnTo>
                  <a:lnTo>
                    <a:pt x="10" y="32"/>
                  </a:lnTo>
                </a:path>
              </a:pathLst>
            </a:custGeom>
            <a:solidFill>
              <a:srgbClr val="E040A0"/>
            </a:solidFill>
            <a:ln w="12700" cap="rnd">
              <a:solidFill>
                <a:srgbClr val="E040A0"/>
              </a:solidFill>
              <a:round/>
              <a:headEnd/>
              <a:tailEnd/>
            </a:ln>
          </p:spPr>
          <p:txBody>
            <a:bodyPr/>
            <a:lstStyle/>
            <a:p>
              <a:endParaRPr lang="en-US"/>
            </a:p>
          </p:txBody>
        </p:sp>
        <p:sp>
          <p:nvSpPr>
            <p:cNvPr id="89101" name="Freeform 52"/>
            <p:cNvSpPr>
              <a:spLocks/>
            </p:cNvSpPr>
            <p:nvPr/>
          </p:nvSpPr>
          <p:spPr bwMode="auto">
            <a:xfrm>
              <a:off x="3110" y="2640"/>
              <a:ext cx="12" cy="31"/>
            </a:xfrm>
            <a:custGeom>
              <a:avLst/>
              <a:gdLst>
                <a:gd name="T0" fmla="*/ 11 w 12"/>
                <a:gd name="T1" fmla="*/ 30 h 31"/>
                <a:gd name="T2" fmla="*/ 8 w 12"/>
                <a:gd name="T3" fmla="*/ 29 h 31"/>
                <a:gd name="T4" fmla="*/ 5 w 12"/>
                <a:gd name="T5" fmla="*/ 25 h 31"/>
                <a:gd name="T6" fmla="*/ 4 w 12"/>
                <a:gd name="T7" fmla="*/ 23 h 31"/>
                <a:gd name="T8" fmla="*/ 3 w 12"/>
                <a:gd name="T9" fmla="*/ 18 h 31"/>
                <a:gd name="T10" fmla="*/ 2 w 12"/>
                <a:gd name="T11" fmla="*/ 14 h 31"/>
                <a:gd name="T12" fmla="*/ 1 w 12"/>
                <a:gd name="T13" fmla="*/ 10 h 31"/>
                <a:gd name="T14" fmla="*/ 0 w 12"/>
                <a:gd name="T15" fmla="*/ 6 h 31"/>
                <a:gd name="T16" fmla="*/ 1 w 12"/>
                <a:gd name="T17" fmla="*/ 3 h 31"/>
                <a:gd name="T18" fmla="*/ 4 w 12"/>
                <a:gd name="T19" fmla="*/ 0 h 31"/>
                <a:gd name="T20" fmla="*/ 1 w 12"/>
                <a:gd name="T21" fmla="*/ 3 h 31"/>
                <a:gd name="T22" fmla="*/ 0 w 12"/>
                <a:gd name="T23" fmla="*/ 6 h 31"/>
                <a:gd name="T24" fmla="*/ 0 w 12"/>
                <a:gd name="T25" fmla="*/ 10 h 31"/>
                <a:gd name="T26" fmla="*/ 2 w 12"/>
                <a:gd name="T27" fmla="*/ 13 h 31"/>
                <a:gd name="T28" fmla="*/ 3 w 12"/>
                <a:gd name="T29" fmla="*/ 19 h 31"/>
                <a:gd name="T30" fmla="*/ 4 w 12"/>
                <a:gd name="T31" fmla="*/ 22 h 31"/>
                <a:gd name="T32" fmla="*/ 5 w 12"/>
                <a:gd name="T33" fmla="*/ 26 h 31"/>
                <a:gd name="T34" fmla="*/ 8 w 12"/>
                <a:gd name="T35" fmla="*/ 29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31"/>
                <a:gd name="T56" fmla="*/ 12 w 1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31">
                  <a:moveTo>
                    <a:pt x="11" y="30"/>
                  </a:moveTo>
                  <a:lnTo>
                    <a:pt x="8" y="29"/>
                  </a:lnTo>
                  <a:lnTo>
                    <a:pt x="5" y="25"/>
                  </a:lnTo>
                  <a:lnTo>
                    <a:pt x="4" y="23"/>
                  </a:lnTo>
                  <a:lnTo>
                    <a:pt x="3" y="18"/>
                  </a:lnTo>
                  <a:lnTo>
                    <a:pt x="2" y="14"/>
                  </a:lnTo>
                  <a:lnTo>
                    <a:pt x="1" y="10"/>
                  </a:lnTo>
                  <a:lnTo>
                    <a:pt x="0" y="6"/>
                  </a:lnTo>
                  <a:lnTo>
                    <a:pt x="1" y="3"/>
                  </a:lnTo>
                  <a:lnTo>
                    <a:pt x="4" y="0"/>
                  </a:lnTo>
                  <a:lnTo>
                    <a:pt x="1" y="3"/>
                  </a:lnTo>
                  <a:lnTo>
                    <a:pt x="0" y="6"/>
                  </a:lnTo>
                  <a:lnTo>
                    <a:pt x="0" y="10"/>
                  </a:lnTo>
                  <a:lnTo>
                    <a:pt x="2" y="13"/>
                  </a:lnTo>
                  <a:lnTo>
                    <a:pt x="3" y="19"/>
                  </a:lnTo>
                  <a:lnTo>
                    <a:pt x="4" y="22"/>
                  </a:lnTo>
                  <a:lnTo>
                    <a:pt x="5" y="26"/>
                  </a:lnTo>
                  <a:lnTo>
                    <a:pt x="8" y="29"/>
                  </a:lnTo>
                </a:path>
              </a:pathLst>
            </a:custGeom>
            <a:noFill/>
            <a:ln w="12700" cap="rnd">
              <a:solidFill>
                <a:srgbClr val="000000"/>
              </a:solidFill>
              <a:round/>
              <a:headEnd/>
              <a:tailEnd/>
            </a:ln>
          </p:spPr>
          <p:txBody>
            <a:bodyPr/>
            <a:lstStyle/>
            <a:p>
              <a:endParaRPr lang="en-US"/>
            </a:p>
          </p:txBody>
        </p:sp>
        <p:sp>
          <p:nvSpPr>
            <p:cNvPr id="89102" name="Freeform 53"/>
            <p:cNvSpPr>
              <a:spLocks/>
            </p:cNvSpPr>
            <p:nvPr/>
          </p:nvSpPr>
          <p:spPr bwMode="auto">
            <a:xfrm>
              <a:off x="3110" y="2640"/>
              <a:ext cx="12" cy="31"/>
            </a:xfrm>
            <a:custGeom>
              <a:avLst/>
              <a:gdLst>
                <a:gd name="T0" fmla="*/ 11 w 12"/>
                <a:gd name="T1" fmla="*/ 30 h 31"/>
                <a:gd name="T2" fmla="*/ 7 w 12"/>
                <a:gd name="T3" fmla="*/ 26 h 31"/>
                <a:gd name="T4" fmla="*/ 5 w 12"/>
                <a:gd name="T5" fmla="*/ 23 h 31"/>
                <a:gd name="T6" fmla="*/ 4 w 12"/>
                <a:gd name="T7" fmla="*/ 19 h 31"/>
                <a:gd name="T8" fmla="*/ 3 w 12"/>
                <a:gd name="T9" fmla="*/ 14 h 31"/>
                <a:gd name="T10" fmla="*/ 2 w 12"/>
                <a:gd name="T11" fmla="*/ 10 h 31"/>
                <a:gd name="T12" fmla="*/ 1 w 12"/>
                <a:gd name="T13" fmla="*/ 7 h 31"/>
                <a:gd name="T14" fmla="*/ 2 w 12"/>
                <a:gd name="T15" fmla="*/ 4 h 31"/>
                <a:gd name="T16" fmla="*/ 4 w 12"/>
                <a:gd name="T17" fmla="*/ 0 h 31"/>
                <a:gd name="T18" fmla="*/ 1 w 12"/>
                <a:gd name="T19" fmla="*/ 3 h 31"/>
                <a:gd name="T20" fmla="*/ 0 w 12"/>
                <a:gd name="T21" fmla="*/ 6 h 31"/>
                <a:gd name="T22" fmla="*/ 0 w 12"/>
                <a:gd name="T23" fmla="*/ 10 h 31"/>
                <a:gd name="T24" fmla="*/ 2 w 12"/>
                <a:gd name="T25" fmla="*/ 13 h 31"/>
                <a:gd name="T26" fmla="*/ 3 w 12"/>
                <a:gd name="T27" fmla="*/ 19 h 31"/>
                <a:gd name="T28" fmla="*/ 4 w 12"/>
                <a:gd name="T29" fmla="*/ 22 h 31"/>
                <a:gd name="T30" fmla="*/ 5 w 12"/>
                <a:gd name="T31" fmla="*/ 26 h 31"/>
                <a:gd name="T32" fmla="*/ 8 w 12"/>
                <a:gd name="T33" fmla="*/ 29 h 31"/>
                <a:gd name="T34" fmla="*/ 11 w 12"/>
                <a:gd name="T35" fmla="*/ 3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31"/>
                <a:gd name="T56" fmla="*/ 12 w 1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31">
                  <a:moveTo>
                    <a:pt x="11" y="30"/>
                  </a:moveTo>
                  <a:lnTo>
                    <a:pt x="7" y="26"/>
                  </a:lnTo>
                  <a:lnTo>
                    <a:pt x="5" y="23"/>
                  </a:lnTo>
                  <a:lnTo>
                    <a:pt x="4" y="19"/>
                  </a:lnTo>
                  <a:lnTo>
                    <a:pt x="3" y="14"/>
                  </a:lnTo>
                  <a:lnTo>
                    <a:pt x="2" y="10"/>
                  </a:lnTo>
                  <a:lnTo>
                    <a:pt x="1" y="7"/>
                  </a:lnTo>
                  <a:lnTo>
                    <a:pt x="2" y="4"/>
                  </a:lnTo>
                  <a:lnTo>
                    <a:pt x="4" y="0"/>
                  </a:lnTo>
                  <a:lnTo>
                    <a:pt x="1" y="3"/>
                  </a:lnTo>
                  <a:lnTo>
                    <a:pt x="0" y="6"/>
                  </a:lnTo>
                  <a:lnTo>
                    <a:pt x="0" y="10"/>
                  </a:lnTo>
                  <a:lnTo>
                    <a:pt x="2" y="13"/>
                  </a:lnTo>
                  <a:lnTo>
                    <a:pt x="3" y="19"/>
                  </a:lnTo>
                  <a:lnTo>
                    <a:pt x="4" y="22"/>
                  </a:lnTo>
                  <a:lnTo>
                    <a:pt x="5" y="26"/>
                  </a:lnTo>
                  <a:lnTo>
                    <a:pt x="8" y="29"/>
                  </a:lnTo>
                  <a:lnTo>
                    <a:pt x="11" y="30"/>
                  </a:lnTo>
                </a:path>
              </a:pathLst>
            </a:custGeom>
            <a:solidFill>
              <a:srgbClr val="E040A0"/>
            </a:solidFill>
            <a:ln w="12700" cap="rnd">
              <a:solidFill>
                <a:srgbClr val="F95AB7"/>
              </a:solidFill>
              <a:round/>
              <a:headEnd/>
              <a:tailEnd/>
            </a:ln>
          </p:spPr>
          <p:txBody>
            <a:bodyPr/>
            <a:lstStyle/>
            <a:p>
              <a:endParaRPr lang="en-US"/>
            </a:p>
          </p:txBody>
        </p:sp>
        <p:sp>
          <p:nvSpPr>
            <p:cNvPr id="89103" name="Freeform 54"/>
            <p:cNvSpPr>
              <a:spLocks/>
            </p:cNvSpPr>
            <p:nvPr/>
          </p:nvSpPr>
          <p:spPr bwMode="auto">
            <a:xfrm>
              <a:off x="3106" y="2571"/>
              <a:ext cx="124" cy="130"/>
            </a:xfrm>
            <a:custGeom>
              <a:avLst/>
              <a:gdLst>
                <a:gd name="T0" fmla="*/ 33 w 124"/>
                <a:gd name="T1" fmla="*/ 0 h 130"/>
                <a:gd name="T2" fmla="*/ 41 w 124"/>
                <a:gd name="T3" fmla="*/ 6 h 130"/>
                <a:gd name="T4" fmla="*/ 49 w 124"/>
                <a:gd name="T5" fmla="*/ 11 h 130"/>
                <a:gd name="T6" fmla="*/ 56 w 124"/>
                <a:gd name="T7" fmla="*/ 15 h 130"/>
                <a:gd name="T8" fmla="*/ 80 w 124"/>
                <a:gd name="T9" fmla="*/ 25 h 130"/>
                <a:gd name="T10" fmla="*/ 83 w 124"/>
                <a:gd name="T11" fmla="*/ 41 h 130"/>
                <a:gd name="T12" fmla="*/ 86 w 124"/>
                <a:gd name="T13" fmla="*/ 49 h 130"/>
                <a:gd name="T14" fmla="*/ 89 w 124"/>
                <a:gd name="T15" fmla="*/ 55 h 130"/>
                <a:gd name="T16" fmla="*/ 91 w 124"/>
                <a:gd name="T17" fmla="*/ 61 h 130"/>
                <a:gd name="T18" fmla="*/ 92 w 124"/>
                <a:gd name="T19" fmla="*/ 68 h 130"/>
                <a:gd name="T20" fmla="*/ 92 w 124"/>
                <a:gd name="T21" fmla="*/ 71 h 130"/>
                <a:gd name="T22" fmla="*/ 91 w 124"/>
                <a:gd name="T23" fmla="*/ 76 h 130"/>
                <a:gd name="T24" fmla="*/ 92 w 124"/>
                <a:gd name="T25" fmla="*/ 81 h 130"/>
                <a:gd name="T26" fmla="*/ 94 w 124"/>
                <a:gd name="T27" fmla="*/ 87 h 130"/>
                <a:gd name="T28" fmla="*/ 99 w 124"/>
                <a:gd name="T29" fmla="*/ 89 h 130"/>
                <a:gd name="T30" fmla="*/ 106 w 124"/>
                <a:gd name="T31" fmla="*/ 91 h 130"/>
                <a:gd name="T32" fmla="*/ 111 w 124"/>
                <a:gd name="T33" fmla="*/ 93 h 130"/>
                <a:gd name="T34" fmla="*/ 117 w 124"/>
                <a:gd name="T35" fmla="*/ 97 h 130"/>
                <a:gd name="T36" fmla="*/ 120 w 124"/>
                <a:gd name="T37" fmla="*/ 102 h 130"/>
                <a:gd name="T38" fmla="*/ 122 w 124"/>
                <a:gd name="T39" fmla="*/ 108 h 130"/>
                <a:gd name="T40" fmla="*/ 123 w 124"/>
                <a:gd name="T41" fmla="*/ 114 h 130"/>
                <a:gd name="T42" fmla="*/ 122 w 124"/>
                <a:gd name="T43" fmla="*/ 124 h 130"/>
                <a:gd name="T44" fmla="*/ 29 w 124"/>
                <a:gd name="T45" fmla="*/ 129 h 130"/>
                <a:gd name="T46" fmla="*/ 12 w 124"/>
                <a:gd name="T47" fmla="*/ 129 h 130"/>
                <a:gd name="T48" fmla="*/ 9 w 124"/>
                <a:gd name="T49" fmla="*/ 124 h 130"/>
                <a:gd name="T50" fmla="*/ 6 w 124"/>
                <a:gd name="T51" fmla="*/ 117 h 130"/>
                <a:gd name="T52" fmla="*/ 3 w 124"/>
                <a:gd name="T53" fmla="*/ 109 h 130"/>
                <a:gd name="T54" fmla="*/ 2 w 124"/>
                <a:gd name="T55" fmla="*/ 102 h 130"/>
                <a:gd name="T56" fmla="*/ 0 w 124"/>
                <a:gd name="T57" fmla="*/ 94 h 130"/>
                <a:gd name="T58" fmla="*/ 0 w 124"/>
                <a:gd name="T59" fmla="*/ 88 h 130"/>
                <a:gd name="T60" fmla="*/ 1 w 124"/>
                <a:gd name="T61" fmla="*/ 77 h 130"/>
                <a:gd name="T62" fmla="*/ 3 w 124"/>
                <a:gd name="T63" fmla="*/ 68 h 130"/>
                <a:gd name="T64" fmla="*/ 6 w 124"/>
                <a:gd name="T65" fmla="*/ 58 h 130"/>
                <a:gd name="T66" fmla="*/ 9 w 124"/>
                <a:gd name="T67" fmla="*/ 48 h 130"/>
                <a:gd name="T68" fmla="*/ 13 w 124"/>
                <a:gd name="T69" fmla="*/ 41 h 130"/>
                <a:gd name="T70" fmla="*/ 18 w 124"/>
                <a:gd name="T71" fmla="*/ 32 h 130"/>
                <a:gd name="T72" fmla="*/ 24 w 124"/>
                <a:gd name="T73" fmla="*/ 25 h 130"/>
                <a:gd name="T74" fmla="*/ 30 w 124"/>
                <a:gd name="T75" fmla="*/ 19 h 130"/>
                <a:gd name="T76" fmla="*/ 34 w 124"/>
                <a:gd name="T77" fmla="*/ 16 h 130"/>
                <a:gd name="T78" fmla="*/ 25 w 124"/>
                <a:gd name="T79" fmla="*/ 11 h 130"/>
                <a:gd name="T80" fmla="*/ 33 w 124"/>
                <a:gd name="T81" fmla="*/ 0 h 1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4"/>
                <a:gd name="T124" fmla="*/ 0 h 130"/>
                <a:gd name="T125" fmla="*/ 124 w 124"/>
                <a:gd name="T126" fmla="*/ 130 h 1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4" h="130">
                  <a:moveTo>
                    <a:pt x="33" y="0"/>
                  </a:moveTo>
                  <a:lnTo>
                    <a:pt x="41" y="6"/>
                  </a:lnTo>
                  <a:lnTo>
                    <a:pt x="49" y="11"/>
                  </a:lnTo>
                  <a:lnTo>
                    <a:pt x="56" y="15"/>
                  </a:lnTo>
                  <a:lnTo>
                    <a:pt x="80" y="25"/>
                  </a:lnTo>
                  <a:lnTo>
                    <a:pt x="83" y="41"/>
                  </a:lnTo>
                  <a:lnTo>
                    <a:pt x="86" y="49"/>
                  </a:lnTo>
                  <a:lnTo>
                    <a:pt x="89" y="55"/>
                  </a:lnTo>
                  <a:lnTo>
                    <a:pt x="91" y="61"/>
                  </a:lnTo>
                  <a:lnTo>
                    <a:pt x="92" y="68"/>
                  </a:lnTo>
                  <a:lnTo>
                    <a:pt x="92" y="71"/>
                  </a:lnTo>
                  <a:lnTo>
                    <a:pt x="91" y="76"/>
                  </a:lnTo>
                  <a:lnTo>
                    <a:pt x="92" y="81"/>
                  </a:lnTo>
                  <a:lnTo>
                    <a:pt x="94" y="87"/>
                  </a:lnTo>
                  <a:lnTo>
                    <a:pt x="99" y="89"/>
                  </a:lnTo>
                  <a:lnTo>
                    <a:pt x="106" y="91"/>
                  </a:lnTo>
                  <a:lnTo>
                    <a:pt x="111" y="93"/>
                  </a:lnTo>
                  <a:lnTo>
                    <a:pt x="117" y="97"/>
                  </a:lnTo>
                  <a:lnTo>
                    <a:pt x="120" y="102"/>
                  </a:lnTo>
                  <a:lnTo>
                    <a:pt x="122" y="108"/>
                  </a:lnTo>
                  <a:lnTo>
                    <a:pt x="123" y="114"/>
                  </a:lnTo>
                  <a:lnTo>
                    <a:pt x="122" y="124"/>
                  </a:lnTo>
                  <a:lnTo>
                    <a:pt x="29" y="129"/>
                  </a:lnTo>
                  <a:lnTo>
                    <a:pt x="12" y="129"/>
                  </a:lnTo>
                  <a:lnTo>
                    <a:pt x="9" y="124"/>
                  </a:lnTo>
                  <a:lnTo>
                    <a:pt x="6" y="117"/>
                  </a:lnTo>
                  <a:lnTo>
                    <a:pt x="3" y="109"/>
                  </a:lnTo>
                  <a:lnTo>
                    <a:pt x="2" y="102"/>
                  </a:lnTo>
                  <a:lnTo>
                    <a:pt x="0" y="94"/>
                  </a:lnTo>
                  <a:lnTo>
                    <a:pt x="0" y="88"/>
                  </a:lnTo>
                  <a:lnTo>
                    <a:pt x="1" y="77"/>
                  </a:lnTo>
                  <a:lnTo>
                    <a:pt x="3" y="68"/>
                  </a:lnTo>
                  <a:lnTo>
                    <a:pt x="6" y="58"/>
                  </a:lnTo>
                  <a:lnTo>
                    <a:pt x="9" y="48"/>
                  </a:lnTo>
                  <a:lnTo>
                    <a:pt x="13" y="41"/>
                  </a:lnTo>
                  <a:lnTo>
                    <a:pt x="18" y="32"/>
                  </a:lnTo>
                  <a:lnTo>
                    <a:pt x="24" y="25"/>
                  </a:lnTo>
                  <a:lnTo>
                    <a:pt x="30" y="19"/>
                  </a:lnTo>
                  <a:lnTo>
                    <a:pt x="34" y="16"/>
                  </a:lnTo>
                  <a:lnTo>
                    <a:pt x="25" y="11"/>
                  </a:lnTo>
                  <a:lnTo>
                    <a:pt x="33" y="0"/>
                  </a:lnTo>
                </a:path>
              </a:pathLst>
            </a:custGeom>
            <a:solidFill>
              <a:srgbClr val="FF0000"/>
            </a:solidFill>
            <a:ln w="12700" cap="rnd">
              <a:solidFill>
                <a:srgbClr val="000000"/>
              </a:solidFill>
              <a:round/>
              <a:headEnd/>
              <a:tailEnd/>
            </a:ln>
          </p:spPr>
          <p:txBody>
            <a:bodyPr/>
            <a:lstStyle/>
            <a:p>
              <a:endParaRPr lang="en-US"/>
            </a:p>
          </p:txBody>
        </p:sp>
        <p:grpSp>
          <p:nvGrpSpPr>
            <p:cNvPr id="89104" name="Group 55"/>
            <p:cNvGrpSpPr>
              <a:grpSpLocks/>
            </p:cNvGrpSpPr>
            <p:nvPr/>
          </p:nvGrpSpPr>
          <p:grpSpPr bwMode="auto">
            <a:xfrm>
              <a:off x="3130" y="2665"/>
              <a:ext cx="131" cy="48"/>
              <a:chOff x="3130" y="2665"/>
              <a:chExt cx="131" cy="48"/>
            </a:xfrm>
          </p:grpSpPr>
          <p:sp>
            <p:nvSpPr>
              <p:cNvPr id="89127" name="Freeform 56"/>
              <p:cNvSpPr>
                <a:spLocks/>
              </p:cNvSpPr>
              <p:nvPr/>
            </p:nvSpPr>
            <p:spPr bwMode="auto">
              <a:xfrm>
                <a:off x="3130" y="2665"/>
                <a:ext cx="131" cy="48"/>
              </a:xfrm>
              <a:custGeom>
                <a:avLst/>
                <a:gdLst>
                  <a:gd name="T0" fmla="*/ 31 w 131"/>
                  <a:gd name="T1" fmla="*/ 0 h 48"/>
                  <a:gd name="T2" fmla="*/ 33 w 131"/>
                  <a:gd name="T3" fmla="*/ 5 h 48"/>
                  <a:gd name="T4" fmla="*/ 38 w 131"/>
                  <a:gd name="T5" fmla="*/ 11 h 48"/>
                  <a:gd name="T6" fmla="*/ 47 w 131"/>
                  <a:gd name="T7" fmla="*/ 16 h 48"/>
                  <a:gd name="T8" fmla="*/ 58 w 131"/>
                  <a:gd name="T9" fmla="*/ 19 h 48"/>
                  <a:gd name="T10" fmla="*/ 71 w 131"/>
                  <a:gd name="T11" fmla="*/ 22 h 48"/>
                  <a:gd name="T12" fmla="*/ 82 w 131"/>
                  <a:gd name="T13" fmla="*/ 23 h 48"/>
                  <a:gd name="T14" fmla="*/ 93 w 131"/>
                  <a:gd name="T15" fmla="*/ 22 h 48"/>
                  <a:gd name="T16" fmla="*/ 95 w 131"/>
                  <a:gd name="T17" fmla="*/ 21 h 48"/>
                  <a:gd name="T18" fmla="*/ 98 w 131"/>
                  <a:gd name="T19" fmla="*/ 17 h 48"/>
                  <a:gd name="T20" fmla="*/ 101 w 131"/>
                  <a:gd name="T21" fmla="*/ 14 h 48"/>
                  <a:gd name="T22" fmla="*/ 104 w 131"/>
                  <a:gd name="T23" fmla="*/ 12 h 48"/>
                  <a:gd name="T24" fmla="*/ 106 w 131"/>
                  <a:gd name="T25" fmla="*/ 9 h 48"/>
                  <a:gd name="T26" fmla="*/ 107 w 131"/>
                  <a:gd name="T27" fmla="*/ 7 h 48"/>
                  <a:gd name="T28" fmla="*/ 110 w 131"/>
                  <a:gd name="T29" fmla="*/ 6 h 48"/>
                  <a:gd name="T30" fmla="*/ 113 w 131"/>
                  <a:gd name="T31" fmla="*/ 5 h 48"/>
                  <a:gd name="T32" fmla="*/ 118 w 131"/>
                  <a:gd name="T33" fmla="*/ 4 h 48"/>
                  <a:gd name="T34" fmla="*/ 122 w 131"/>
                  <a:gd name="T35" fmla="*/ 5 h 48"/>
                  <a:gd name="T36" fmla="*/ 127 w 131"/>
                  <a:gd name="T37" fmla="*/ 7 h 48"/>
                  <a:gd name="T38" fmla="*/ 129 w 131"/>
                  <a:gd name="T39" fmla="*/ 10 h 48"/>
                  <a:gd name="T40" fmla="*/ 130 w 131"/>
                  <a:gd name="T41" fmla="*/ 13 h 48"/>
                  <a:gd name="T42" fmla="*/ 128 w 131"/>
                  <a:gd name="T43" fmla="*/ 20 h 48"/>
                  <a:gd name="T44" fmla="*/ 130 w 131"/>
                  <a:gd name="T45" fmla="*/ 22 h 48"/>
                  <a:gd name="T46" fmla="*/ 130 w 131"/>
                  <a:gd name="T47" fmla="*/ 25 h 48"/>
                  <a:gd name="T48" fmla="*/ 129 w 131"/>
                  <a:gd name="T49" fmla="*/ 28 h 48"/>
                  <a:gd name="T50" fmla="*/ 127 w 131"/>
                  <a:gd name="T51" fmla="*/ 30 h 48"/>
                  <a:gd name="T52" fmla="*/ 125 w 131"/>
                  <a:gd name="T53" fmla="*/ 32 h 48"/>
                  <a:gd name="T54" fmla="*/ 126 w 131"/>
                  <a:gd name="T55" fmla="*/ 35 h 48"/>
                  <a:gd name="T56" fmla="*/ 126 w 131"/>
                  <a:gd name="T57" fmla="*/ 38 h 48"/>
                  <a:gd name="T58" fmla="*/ 125 w 131"/>
                  <a:gd name="T59" fmla="*/ 40 h 48"/>
                  <a:gd name="T60" fmla="*/ 123 w 131"/>
                  <a:gd name="T61" fmla="*/ 42 h 48"/>
                  <a:gd name="T62" fmla="*/ 122 w 131"/>
                  <a:gd name="T63" fmla="*/ 45 h 48"/>
                  <a:gd name="T64" fmla="*/ 121 w 131"/>
                  <a:gd name="T65" fmla="*/ 47 h 48"/>
                  <a:gd name="T66" fmla="*/ 117 w 131"/>
                  <a:gd name="T67" fmla="*/ 47 h 48"/>
                  <a:gd name="T68" fmla="*/ 112 w 131"/>
                  <a:gd name="T69" fmla="*/ 47 h 48"/>
                  <a:gd name="T70" fmla="*/ 107 w 131"/>
                  <a:gd name="T71" fmla="*/ 46 h 48"/>
                  <a:gd name="T72" fmla="*/ 101 w 131"/>
                  <a:gd name="T73" fmla="*/ 44 h 48"/>
                  <a:gd name="T74" fmla="*/ 97 w 131"/>
                  <a:gd name="T75" fmla="*/ 42 h 48"/>
                  <a:gd name="T76" fmla="*/ 94 w 131"/>
                  <a:gd name="T77" fmla="*/ 40 h 48"/>
                  <a:gd name="T78" fmla="*/ 85 w 131"/>
                  <a:gd name="T79" fmla="*/ 42 h 48"/>
                  <a:gd name="T80" fmla="*/ 72 w 131"/>
                  <a:gd name="T81" fmla="*/ 43 h 48"/>
                  <a:gd name="T82" fmla="*/ 62 w 131"/>
                  <a:gd name="T83" fmla="*/ 44 h 48"/>
                  <a:gd name="T84" fmla="*/ 53 w 131"/>
                  <a:gd name="T85" fmla="*/ 44 h 48"/>
                  <a:gd name="T86" fmla="*/ 40 w 131"/>
                  <a:gd name="T87" fmla="*/ 44 h 48"/>
                  <a:gd name="T88" fmla="*/ 33 w 131"/>
                  <a:gd name="T89" fmla="*/ 43 h 48"/>
                  <a:gd name="T90" fmla="*/ 20 w 131"/>
                  <a:gd name="T91" fmla="*/ 38 h 48"/>
                  <a:gd name="T92" fmla="*/ 11 w 131"/>
                  <a:gd name="T93" fmla="*/ 33 h 48"/>
                  <a:gd name="T94" fmla="*/ 7 w 131"/>
                  <a:gd name="T95" fmla="*/ 26 h 48"/>
                  <a:gd name="T96" fmla="*/ 3 w 131"/>
                  <a:gd name="T97" fmla="*/ 24 h 48"/>
                  <a:gd name="T98" fmla="*/ 0 w 131"/>
                  <a:gd name="T99" fmla="*/ 17 h 48"/>
                  <a:gd name="T100" fmla="*/ 6 w 131"/>
                  <a:gd name="T101" fmla="*/ 13 h 48"/>
                  <a:gd name="T102" fmla="*/ 14 w 131"/>
                  <a:gd name="T103" fmla="*/ 11 h 48"/>
                  <a:gd name="T104" fmla="*/ 23 w 131"/>
                  <a:gd name="T105" fmla="*/ 3 h 48"/>
                  <a:gd name="T106" fmla="*/ 28 w 131"/>
                  <a:gd name="T107" fmla="*/ 2 h 48"/>
                  <a:gd name="T108" fmla="*/ 31 w 131"/>
                  <a:gd name="T109" fmla="*/ 0 h 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1"/>
                  <a:gd name="T166" fmla="*/ 0 h 48"/>
                  <a:gd name="T167" fmla="*/ 131 w 131"/>
                  <a:gd name="T168" fmla="*/ 48 h 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1" h="48">
                    <a:moveTo>
                      <a:pt x="31" y="0"/>
                    </a:moveTo>
                    <a:lnTo>
                      <a:pt x="33" y="5"/>
                    </a:lnTo>
                    <a:lnTo>
                      <a:pt x="38" y="11"/>
                    </a:lnTo>
                    <a:lnTo>
                      <a:pt x="47" y="16"/>
                    </a:lnTo>
                    <a:lnTo>
                      <a:pt x="58" y="19"/>
                    </a:lnTo>
                    <a:lnTo>
                      <a:pt x="71" y="22"/>
                    </a:lnTo>
                    <a:lnTo>
                      <a:pt x="82" y="23"/>
                    </a:lnTo>
                    <a:lnTo>
                      <a:pt x="93" y="22"/>
                    </a:lnTo>
                    <a:lnTo>
                      <a:pt x="95" y="21"/>
                    </a:lnTo>
                    <a:lnTo>
                      <a:pt x="98" y="17"/>
                    </a:lnTo>
                    <a:lnTo>
                      <a:pt x="101" y="14"/>
                    </a:lnTo>
                    <a:lnTo>
                      <a:pt x="104" y="12"/>
                    </a:lnTo>
                    <a:lnTo>
                      <a:pt x="106" y="9"/>
                    </a:lnTo>
                    <a:lnTo>
                      <a:pt x="107" y="7"/>
                    </a:lnTo>
                    <a:lnTo>
                      <a:pt x="110" y="6"/>
                    </a:lnTo>
                    <a:lnTo>
                      <a:pt x="113" y="5"/>
                    </a:lnTo>
                    <a:lnTo>
                      <a:pt x="118" y="4"/>
                    </a:lnTo>
                    <a:lnTo>
                      <a:pt x="122" y="5"/>
                    </a:lnTo>
                    <a:lnTo>
                      <a:pt x="127" y="7"/>
                    </a:lnTo>
                    <a:lnTo>
                      <a:pt x="129" y="10"/>
                    </a:lnTo>
                    <a:lnTo>
                      <a:pt x="130" y="13"/>
                    </a:lnTo>
                    <a:lnTo>
                      <a:pt x="128" y="20"/>
                    </a:lnTo>
                    <a:lnTo>
                      <a:pt x="130" y="22"/>
                    </a:lnTo>
                    <a:lnTo>
                      <a:pt x="130" y="25"/>
                    </a:lnTo>
                    <a:lnTo>
                      <a:pt x="129" y="28"/>
                    </a:lnTo>
                    <a:lnTo>
                      <a:pt x="127" y="30"/>
                    </a:lnTo>
                    <a:lnTo>
                      <a:pt x="125" y="32"/>
                    </a:lnTo>
                    <a:lnTo>
                      <a:pt x="126" y="35"/>
                    </a:lnTo>
                    <a:lnTo>
                      <a:pt x="126" y="38"/>
                    </a:lnTo>
                    <a:lnTo>
                      <a:pt x="125" y="40"/>
                    </a:lnTo>
                    <a:lnTo>
                      <a:pt x="123" y="42"/>
                    </a:lnTo>
                    <a:lnTo>
                      <a:pt x="122" y="45"/>
                    </a:lnTo>
                    <a:lnTo>
                      <a:pt x="121" y="47"/>
                    </a:lnTo>
                    <a:lnTo>
                      <a:pt x="117" y="47"/>
                    </a:lnTo>
                    <a:lnTo>
                      <a:pt x="112" y="47"/>
                    </a:lnTo>
                    <a:lnTo>
                      <a:pt x="107" y="46"/>
                    </a:lnTo>
                    <a:lnTo>
                      <a:pt x="101" y="44"/>
                    </a:lnTo>
                    <a:lnTo>
                      <a:pt x="97" y="42"/>
                    </a:lnTo>
                    <a:lnTo>
                      <a:pt x="94" y="40"/>
                    </a:lnTo>
                    <a:lnTo>
                      <a:pt x="85" y="42"/>
                    </a:lnTo>
                    <a:lnTo>
                      <a:pt x="72" y="43"/>
                    </a:lnTo>
                    <a:lnTo>
                      <a:pt x="62" y="44"/>
                    </a:lnTo>
                    <a:lnTo>
                      <a:pt x="53" y="44"/>
                    </a:lnTo>
                    <a:lnTo>
                      <a:pt x="40" y="44"/>
                    </a:lnTo>
                    <a:lnTo>
                      <a:pt x="33" y="43"/>
                    </a:lnTo>
                    <a:lnTo>
                      <a:pt x="20" y="38"/>
                    </a:lnTo>
                    <a:lnTo>
                      <a:pt x="11" y="33"/>
                    </a:lnTo>
                    <a:lnTo>
                      <a:pt x="7" y="26"/>
                    </a:lnTo>
                    <a:lnTo>
                      <a:pt x="3" y="24"/>
                    </a:lnTo>
                    <a:lnTo>
                      <a:pt x="0" y="17"/>
                    </a:lnTo>
                    <a:lnTo>
                      <a:pt x="6" y="13"/>
                    </a:lnTo>
                    <a:lnTo>
                      <a:pt x="14" y="11"/>
                    </a:lnTo>
                    <a:lnTo>
                      <a:pt x="23" y="3"/>
                    </a:lnTo>
                    <a:lnTo>
                      <a:pt x="28" y="2"/>
                    </a:lnTo>
                    <a:lnTo>
                      <a:pt x="31" y="0"/>
                    </a:lnTo>
                  </a:path>
                </a:pathLst>
              </a:custGeom>
              <a:solidFill>
                <a:srgbClr val="E0A080"/>
              </a:solidFill>
              <a:ln w="12700" cap="rnd">
                <a:solidFill>
                  <a:srgbClr val="000000"/>
                </a:solidFill>
                <a:round/>
                <a:headEnd/>
                <a:tailEnd/>
              </a:ln>
            </p:spPr>
            <p:txBody>
              <a:bodyPr/>
              <a:lstStyle/>
              <a:p>
                <a:endParaRPr lang="en-US"/>
              </a:p>
            </p:txBody>
          </p:sp>
          <p:sp>
            <p:nvSpPr>
              <p:cNvPr id="89128" name="Freeform 57"/>
              <p:cNvSpPr>
                <a:spLocks/>
              </p:cNvSpPr>
              <p:nvPr/>
            </p:nvSpPr>
            <p:spPr bwMode="auto">
              <a:xfrm>
                <a:off x="3240" y="2674"/>
                <a:ext cx="5" cy="13"/>
              </a:xfrm>
              <a:custGeom>
                <a:avLst/>
                <a:gdLst>
                  <a:gd name="T0" fmla="*/ 4 w 5"/>
                  <a:gd name="T1" fmla="*/ 0 h 13"/>
                  <a:gd name="T2" fmla="*/ 2 w 5"/>
                  <a:gd name="T3" fmla="*/ 0 h 13"/>
                  <a:gd name="T4" fmla="*/ 1 w 5"/>
                  <a:gd name="T5" fmla="*/ 2 h 13"/>
                  <a:gd name="T6" fmla="*/ 0 w 5"/>
                  <a:gd name="T7" fmla="*/ 4 h 13"/>
                  <a:gd name="T8" fmla="*/ 0 w 5"/>
                  <a:gd name="T9" fmla="*/ 5 h 13"/>
                  <a:gd name="T10" fmla="*/ 1 w 5"/>
                  <a:gd name="T11" fmla="*/ 9 h 13"/>
                  <a:gd name="T12" fmla="*/ 1 w 5"/>
                  <a:gd name="T13" fmla="*/ 12 h 13"/>
                  <a:gd name="T14" fmla="*/ 0 60000 65536"/>
                  <a:gd name="T15" fmla="*/ 0 60000 65536"/>
                  <a:gd name="T16" fmla="*/ 0 60000 65536"/>
                  <a:gd name="T17" fmla="*/ 0 60000 65536"/>
                  <a:gd name="T18" fmla="*/ 0 60000 65536"/>
                  <a:gd name="T19" fmla="*/ 0 60000 65536"/>
                  <a:gd name="T20" fmla="*/ 0 60000 65536"/>
                  <a:gd name="T21" fmla="*/ 0 w 5"/>
                  <a:gd name="T22" fmla="*/ 0 h 13"/>
                  <a:gd name="T23" fmla="*/ 5 w 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3">
                    <a:moveTo>
                      <a:pt x="4" y="0"/>
                    </a:moveTo>
                    <a:lnTo>
                      <a:pt x="2" y="0"/>
                    </a:lnTo>
                    <a:lnTo>
                      <a:pt x="1" y="2"/>
                    </a:lnTo>
                    <a:lnTo>
                      <a:pt x="0" y="4"/>
                    </a:lnTo>
                    <a:lnTo>
                      <a:pt x="0" y="5"/>
                    </a:lnTo>
                    <a:lnTo>
                      <a:pt x="1" y="9"/>
                    </a:lnTo>
                    <a:lnTo>
                      <a:pt x="1" y="12"/>
                    </a:lnTo>
                  </a:path>
                </a:pathLst>
              </a:custGeom>
              <a:noFill/>
              <a:ln w="12700" cap="rnd">
                <a:solidFill>
                  <a:srgbClr val="000000"/>
                </a:solidFill>
                <a:round/>
                <a:headEnd/>
                <a:tailEnd/>
              </a:ln>
            </p:spPr>
            <p:txBody>
              <a:bodyPr/>
              <a:lstStyle/>
              <a:p>
                <a:endParaRPr lang="en-US"/>
              </a:p>
            </p:txBody>
          </p:sp>
          <p:sp>
            <p:nvSpPr>
              <p:cNvPr id="89129" name="Freeform 58"/>
              <p:cNvSpPr>
                <a:spLocks/>
              </p:cNvSpPr>
              <p:nvPr/>
            </p:nvSpPr>
            <p:spPr bwMode="auto">
              <a:xfrm>
                <a:off x="3253" y="2688"/>
                <a:ext cx="8" cy="3"/>
              </a:xfrm>
              <a:custGeom>
                <a:avLst/>
                <a:gdLst>
                  <a:gd name="T0" fmla="*/ 7 w 8"/>
                  <a:gd name="T1" fmla="*/ 1 h 3"/>
                  <a:gd name="T2" fmla="*/ 5 w 8"/>
                  <a:gd name="T3" fmla="*/ 2 h 3"/>
                  <a:gd name="T4" fmla="*/ 2 w 8"/>
                  <a:gd name="T5" fmla="*/ 1 h 3"/>
                  <a:gd name="T6" fmla="*/ 0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7" y="1"/>
                    </a:moveTo>
                    <a:lnTo>
                      <a:pt x="5" y="2"/>
                    </a:lnTo>
                    <a:lnTo>
                      <a:pt x="2" y="1"/>
                    </a:lnTo>
                    <a:lnTo>
                      <a:pt x="0" y="0"/>
                    </a:lnTo>
                  </a:path>
                </a:pathLst>
              </a:custGeom>
              <a:noFill/>
              <a:ln w="12700" cap="rnd">
                <a:solidFill>
                  <a:srgbClr val="000000"/>
                </a:solidFill>
                <a:round/>
                <a:headEnd/>
                <a:tailEnd/>
              </a:ln>
            </p:spPr>
            <p:txBody>
              <a:bodyPr/>
              <a:lstStyle/>
              <a:p>
                <a:endParaRPr lang="en-US"/>
              </a:p>
            </p:txBody>
          </p:sp>
          <p:sp>
            <p:nvSpPr>
              <p:cNvPr id="89130" name="Freeform 59"/>
              <p:cNvSpPr>
                <a:spLocks/>
              </p:cNvSpPr>
              <p:nvPr/>
            </p:nvSpPr>
            <p:spPr bwMode="auto">
              <a:xfrm>
                <a:off x="3251" y="2701"/>
                <a:ext cx="8" cy="1"/>
              </a:xfrm>
              <a:custGeom>
                <a:avLst/>
                <a:gdLst>
                  <a:gd name="T0" fmla="*/ 7 w 8"/>
                  <a:gd name="T1" fmla="*/ 0 h 1"/>
                  <a:gd name="T2" fmla="*/ 6 w 8"/>
                  <a:gd name="T3" fmla="*/ 0 h 1"/>
                  <a:gd name="T4" fmla="*/ 4 w 8"/>
                  <a:gd name="T5" fmla="*/ 0 h 1"/>
                  <a:gd name="T6" fmla="*/ 2 w 8"/>
                  <a:gd name="T7" fmla="*/ 0 h 1"/>
                  <a:gd name="T8" fmla="*/ 0 w 8"/>
                  <a:gd name="T9" fmla="*/ 0 h 1"/>
                  <a:gd name="T10" fmla="*/ 0 60000 65536"/>
                  <a:gd name="T11" fmla="*/ 0 60000 65536"/>
                  <a:gd name="T12" fmla="*/ 0 60000 65536"/>
                  <a:gd name="T13" fmla="*/ 0 60000 65536"/>
                  <a:gd name="T14" fmla="*/ 0 60000 65536"/>
                  <a:gd name="T15" fmla="*/ 0 w 8"/>
                  <a:gd name="T16" fmla="*/ 0 h 1"/>
                  <a:gd name="T17" fmla="*/ 8 w 8"/>
                  <a:gd name="T18" fmla="*/ 1 h 1"/>
                </a:gdLst>
                <a:ahLst/>
                <a:cxnLst>
                  <a:cxn ang="T10">
                    <a:pos x="T0" y="T1"/>
                  </a:cxn>
                  <a:cxn ang="T11">
                    <a:pos x="T2" y="T3"/>
                  </a:cxn>
                  <a:cxn ang="T12">
                    <a:pos x="T4" y="T5"/>
                  </a:cxn>
                  <a:cxn ang="T13">
                    <a:pos x="T6" y="T7"/>
                  </a:cxn>
                  <a:cxn ang="T14">
                    <a:pos x="T8" y="T9"/>
                  </a:cxn>
                </a:cxnLst>
                <a:rect l="T15" t="T16" r="T17" b="T18"/>
                <a:pathLst>
                  <a:path w="8" h="1">
                    <a:moveTo>
                      <a:pt x="7" y="0"/>
                    </a:moveTo>
                    <a:lnTo>
                      <a:pt x="6" y="0"/>
                    </a:lnTo>
                    <a:lnTo>
                      <a:pt x="4" y="0"/>
                    </a:lnTo>
                    <a:lnTo>
                      <a:pt x="2" y="0"/>
                    </a:lnTo>
                    <a:lnTo>
                      <a:pt x="0" y="0"/>
                    </a:lnTo>
                  </a:path>
                </a:pathLst>
              </a:custGeom>
              <a:noFill/>
              <a:ln w="12700" cap="rnd">
                <a:solidFill>
                  <a:srgbClr val="000000"/>
                </a:solidFill>
                <a:round/>
                <a:headEnd/>
                <a:tailEnd/>
              </a:ln>
            </p:spPr>
            <p:txBody>
              <a:bodyPr/>
              <a:lstStyle/>
              <a:p>
                <a:endParaRPr lang="en-US"/>
              </a:p>
            </p:txBody>
          </p:sp>
          <p:sp>
            <p:nvSpPr>
              <p:cNvPr id="89131" name="Freeform 60"/>
              <p:cNvSpPr>
                <a:spLocks/>
              </p:cNvSpPr>
              <p:nvPr/>
            </p:nvSpPr>
            <p:spPr bwMode="auto">
              <a:xfrm>
                <a:off x="3218" y="2692"/>
                <a:ext cx="8" cy="15"/>
              </a:xfrm>
              <a:custGeom>
                <a:avLst/>
                <a:gdLst>
                  <a:gd name="T0" fmla="*/ 0 w 8"/>
                  <a:gd name="T1" fmla="*/ 0 h 15"/>
                  <a:gd name="T2" fmla="*/ 2 w 8"/>
                  <a:gd name="T3" fmla="*/ 2 h 15"/>
                  <a:gd name="T4" fmla="*/ 5 w 8"/>
                  <a:gd name="T5" fmla="*/ 5 h 15"/>
                  <a:gd name="T6" fmla="*/ 6 w 8"/>
                  <a:gd name="T7" fmla="*/ 9 h 15"/>
                  <a:gd name="T8" fmla="*/ 7 w 8"/>
                  <a:gd name="T9" fmla="*/ 11 h 15"/>
                  <a:gd name="T10" fmla="*/ 6 w 8"/>
                  <a:gd name="T11" fmla="*/ 14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0" y="0"/>
                    </a:moveTo>
                    <a:lnTo>
                      <a:pt x="2" y="2"/>
                    </a:lnTo>
                    <a:lnTo>
                      <a:pt x="5" y="5"/>
                    </a:lnTo>
                    <a:lnTo>
                      <a:pt x="6" y="9"/>
                    </a:lnTo>
                    <a:lnTo>
                      <a:pt x="7" y="11"/>
                    </a:lnTo>
                    <a:lnTo>
                      <a:pt x="6" y="14"/>
                    </a:lnTo>
                  </a:path>
                </a:pathLst>
              </a:custGeom>
              <a:noFill/>
              <a:ln w="12700" cap="rnd">
                <a:solidFill>
                  <a:srgbClr val="000000"/>
                </a:solidFill>
                <a:round/>
                <a:headEnd/>
                <a:tailEnd/>
              </a:ln>
            </p:spPr>
            <p:txBody>
              <a:bodyPr/>
              <a:lstStyle/>
              <a:p>
                <a:endParaRPr lang="en-US"/>
              </a:p>
            </p:txBody>
          </p:sp>
          <p:sp>
            <p:nvSpPr>
              <p:cNvPr id="89132" name="Freeform 61"/>
              <p:cNvSpPr>
                <a:spLocks/>
              </p:cNvSpPr>
              <p:nvPr/>
            </p:nvSpPr>
            <p:spPr bwMode="auto">
              <a:xfrm>
                <a:off x="3242" y="2682"/>
                <a:ext cx="8" cy="5"/>
              </a:xfrm>
              <a:custGeom>
                <a:avLst/>
                <a:gdLst>
                  <a:gd name="T0" fmla="*/ 0 w 8"/>
                  <a:gd name="T1" fmla="*/ 4 h 5"/>
                  <a:gd name="T2" fmla="*/ 1 w 8"/>
                  <a:gd name="T3" fmla="*/ 2 h 5"/>
                  <a:gd name="T4" fmla="*/ 3 w 8"/>
                  <a:gd name="T5" fmla="*/ 1 h 5"/>
                  <a:gd name="T6" fmla="*/ 5 w 8"/>
                  <a:gd name="T7" fmla="*/ 0 h 5"/>
                  <a:gd name="T8" fmla="*/ 7 w 8"/>
                  <a:gd name="T9" fmla="*/ 0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4"/>
                    </a:moveTo>
                    <a:lnTo>
                      <a:pt x="1" y="2"/>
                    </a:lnTo>
                    <a:lnTo>
                      <a:pt x="3" y="1"/>
                    </a:lnTo>
                    <a:lnTo>
                      <a:pt x="5" y="0"/>
                    </a:lnTo>
                    <a:lnTo>
                      <a:pt x="7" y="0"/>
                    </a:lnTo>
                  </a:path>
                </a:pathLst>
              </a:custGeom>
              <a:noFill/>
              <a:ln w="12700" cap="rnd">
                <a:solidFill>
                  <a:srgbClr val="000000"/>
                </a:solidFill>
                <a:round/>
                <a:headEnd/>
                <a:tailEnd/>
              </a:ln>
            </p:spPr>
            <p:txBody>
              <a:bodyPr/>
              <a:lstStyle/>
              <a:p>
                <a:endParaRPr lang="en-US"/>
              </a:p>
            </p:txBody>
          </p:sp>
          <p:sp>
            <p:nvSpPr>
              <p:cNvPr id="89133" name="Freeform 62"/>
              <p:cNvSpPr>
                <a:spLocks/>
              </p:cNvSpPr>
              <p:nvPr/>
            </p:nvSpPr>
            <p:spPr bwMode="auto">
              <a:xfrm>
                <a:off x="3247" y="2678"/>
                <a:ext cx="5" cy="5"/>
              </a:xfrm>
              <a:custGeom>
                <a:avLst/>
                <a:gdLst>
                  <a:gd name="T0" fmla="*/ 4 w 5"/>
                  <a:gd name="T1" fmla="*/ 0 h 5"/>
                  <a:gd name="T2" fmla="*/ 3 w 5"/>
                  <a:gd name="T3" fmla="*/ 0 h 5"/>
                  <a:gd name="T4" fmla="*/ 2 w 5"/>
                  <a:gd name="T5" fmla="*/ 1 h 5"/>
                  <a:gd name="T6" fmla="*/ 1 w 5"/>
                  <a:gd name="T7" fmla="*/ 1 h 5"/>
                  <a:gd name="T8" fmla="*/ 0 w 5"/>
                  <a:gd name="T9" fmla="*/ 3 h 5"/>
                  <a:gd name="T10" fmla="*/ 0 w 5"/>
                  <a:gd name="T11" fmla="*/ 4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4" y="0"/>
                    </a:moveTo>
                    <a:lnTo>
                      <a:pt x="3" y="0"/>
                    </a:lnTo>
                    <a:lnTo>
                      <a:pt x="2" y="1"/>
                    </a:lnTo>
                    <a:lnTo>
                      <a:pt x="1" y="1"/>
                    </a:lnTo>
                    <a:lnTo>
                      <a:pt x="0" y="3"/>
                    </a:lnTo>
                    <a:lnTo>
                      <a:pt x="0" y="4"/>
                    </a:lnTo>
                  </a:path>
                </a:pathLst>
              </a:custGeom>
              <a:noFill/>
              <a:ln w="12700" cap="rnd">
                <a:solidFill>
                  <a:srgbClr val="000000"/>
                </a:solidFill>
                <a:round/>
                <a:headEnd/>
                <a:tailEnd/>
              </a:ln>
            </p:spPr>
            <p:txBody>
              <a:bodyPr/>
              <a:lstStyle/>
              <a:p>
                <a:endParaRPr lang="en-US"/>
              </a:p>
            </p:txBody>
          </p:sp>
          <p:sp>
            <p:nvSpPr>
              <p:cNvPr id="89134" name="Freeform 63"/>
              <p:cNvSpPr>
                <a:spLocks/>
              </p:cNvSpPr>
              <p:nvPr/>
            </p:nvSpPr>
            <p:spPr bwMode="auto">
              <a:xfrm>
                <a:off x="3247" y="2672"/>
                <a:ext cx="3" cy="7"/>
              </a:xfrm>
              <a:custGeom>
                <a:avLst/>
                <a:gdLst>
                  <a:gd name="T0" fmla="*/ 2 w 3"/>
                  <a:gd name="T1" fmla="*/ 0 h 7"/>
                  <a:gd name="T2" fmla="*/ 1 w 3"/>
                  <a:gd name="T3" fmla="*/ 1 h 7"/>
                  <a:gd name="T4" fmla="*/ 0 w 3"/>
                  <a:gd name="T5" fmla="*/ 2 h 7"/>
                  <a:gd name="T6" fmla="*/ 0 w 3"/>
                  <a:gd name="T7" fmla="*/ 4 h 7"/>
                  <a:gd name="T8" fmla="*/ 0 w 3"/>
                  <a:gd name="T9" fmla="*/ 6 h 7"/>
                  <a:gd name="T10" fmla="*/ 0 60000 65536"/>
                  <a:gd name="T11" fmla="*/ 0 60000 65536"/>
                  <a:gd name="T12" fmla="*/ 0 60000 65536"/>
                  <a:gd name="T13" fmla="*/ 0 60000 65536"/>
                  <a:gd name="T14" fmla="*/ 0 60000 65536"/>
                  <a:gd name="T15" fmla="*/ 0 w 3"/>
                  <a:gd name="T16" fmla="*/ 0 h 7"/>
                  <a:gd name="T17" fmla="*/ 3 w 3"/>
                  <a:gd name="T18" fmla="*/ 7 h 7"/>
                </a:gdLst>
                <a:ahLst/>
                <a:cxnLst>
                  <a:cxn ang="T10">
                    <a:pos x="T0" y="T1"/>
                  </a:cxn>
                  <a:cxn ang="T11">
                    <a:pos x="T2" y="T3"/>
                  </a:cxn>
                  <a:cxn ang="T12">
                    <a:pos x="T4" y="T5"/>
                  </a:cxn>
                  <a:cxn ang="T13">
                    <a:pos x="T6" y="T7"/>
                  </a:cxn>
                  <a:cxn ang="T14">
                    <a:pos x="T8" y="T9"/>
                  </a:cxn>
                </a:cxnLst>
                <a:rect l="T15" t="T16" r="T17" b="T18"/>
                <a:pathLst>
                  <a:path w="3" h="7">
                    <a:moveTo>
                      <a:pt x="2" y="0"/>
                    </a:moveTo>
                    <a:lnTo>
                      <a:pt x="1" y="1"/>
                    </a:lnTo>
                    <a:lnTo>
                      <a:pt x="0" y="2"/>
                    </a:lnTo>
                    <a:lnTo>
                      <a:pt x="0" y="4"/>
                    </a:lnTo>
                    <a:lnTo>
                      <a:pt x="0" y="6"/>
                    </a:lnTo>
                  </a:path>
                </a:pathLst>
              </a:custGeom>
              <a:noFill/>
              <a:ln w="12700" cap="rnd">
                <a:solidFill>
                  <a:srgbClr val="000000"/>
                </a:solidFill>
                <a:round/>
                <a:headEnd/>
                <a:tailEnd/>
              </a:ln>
            </p:spPr>
            <p:txBody>
              <a:bodyPr/>
              <a:lstStyle/>
              <a:p>
                <a:endParaRPr lang="en-US"/>
              </a:p>
            </p:txBody>
          </p:sp>
          <p:sp>
            <p:nvSpPr>
              <p:cNvPr id="89135" name="Freeform 64"/>
              <p:cNvSpPr>
                <a:spLocks/>
              </p:cNvSpPr>
              <p:nvPr/>
            </p:nvSpPr>
            <p:spPr bwMode="auto">
              <a:xfrm>
                <a:off x="3242" y="2676"/>
                <a:ext cx="6" cy="3"/>
              </a:xfrm>
              <a:custGeom>
                <a:avLst/>
                <a:gdLst>
                  <a:gd name="T0" fmla="*/ 0 w 6"/>
                  <a:gd name="T1" fmla="*/ 0 h 3"/>
                  <a:gd name="T2" fmla="*/ 2 w 6"/>
                  <a:gd name="T3" fmla="*/ 0 h 3"/>
                  <a:gd name="T4" fmla="*/ 4 w 6"/>
                  <a:gd name="T5" fmla="*/ 1 h 3"/>
                  <a:gd name="T6" fmla="*/ 5 w 6"/>
                  <a:gd name="T7" fmla="*/ 2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0" y="0"/>
                    </a:moveTo>
                    <a:lnTo>
                      <a:pt x="2" y="0"/>
                    </a:lnTo>
                    <a:lnTo>
                      <a:pt x="4" y="1"/>
                    </a:lnTo>
                    <a:lnTo>
                      <a:pt x="5" y="2"/>
                    </a:lnTo>
                  </a:path>
                </a:pathLst>
              </a:custGeom>
              <a:noFill/>
              <a:ln w="12700" cap="rnd">
                <a:solidFill>
                  <a:srgbClr val="000000"/>
                </a:solidFill>
                <a:round/>
                <a:headEnd/>
                <a:tailEnd/>
              </a:ln>
            </p:spPr>
            <p:txBody>
              <a:bodyPr/>
              <a:lstStyle/>
              <a:p>
                <a:endParaRPr lang="en-US"/>
              </a:p>
            </p:txBody>
          </p:sp>
        </p:grpSp>
        <p:sp>
          <p:nvSpPr>
            <p:cNvPr id="89105" name="Freeform 65"/>
            <p:cNvSpPr>
              <a:spLocks/>
            </p:cNvSpPr>
            <p:nvPr/>
          </p:nvSpPr>
          <p:spPr bwMode="auto">
            <a:xfrm>
              <a:off x="3121" y="2651"/>
              <a:ext cx="43" cy="36"/>
            </a:xfrm>
            <a:custGeom>
              <a:avLst/>
              <a:gdLst>
                <a:gd name="T0" fmla="*/ 0 w 43"/>
                <a:gd name="T1" fmla="*/ 18 h 36"/>
                <a:gd name="T2" fmla="*/ 0 w 43"/>
                <a:gd name="T3" fmla="*/ 22 h 36"/>
                <a:gd name="T4" fmla="*/ 2 w 43"/>
                <a:gd name="T5" fmla="*/ 25 h 36"/>
                <a:gd name="T6" fmla="*/ 2 w 43"/>
                <a:gd name="T7" fmla="*/ 26 h 36"/>
                <a:gd name="T8" fmla="*/ 5 w 43"/>
                <a:gd name="T9" fmla="*/ 29 h 36"/>
                <a:gd name="T10" fmla="*/ 5 w 43"/>
                <a:gd name="T11" fmla="*/ 30 h 36"/>
                <a:gd name="T12" fmla="*/ 7 w 43"/>
                <a:gd name="T13" fmla="*/ 32 h 36"/>
                <a:gd name="T14" fmla="*/ 11 w 43"/>
                <a:gd name="T15" fmla="*/ 35 h 36"/>
                <a:gd name="T16" fmla="*/ 13 w 43"/>
                <a:gd name="T17" fmla="*/ 32 h 36"/>
                <a:gd name="T18" fmla="*/ 15 w 43"/>
                <a:gd name="T19" fmla="*/ 30 h 36"/>
                <a:gd name="T20" fmla="*/ 18 w 43"/>
                <a:gd name="T21" fmla="*/ 28 h 36"/>
                <a:gd name="T22" fmla="*/ 21 w 43"/>
                <a:gd name="T23" fmla="*/ 28 h 36"/>
                <a:gd name="T24" fmla="*/ 25 w 43"/>
                <a:gd name="T25" fmla="*/ 28 h 36"/>
                <a:gd name="T26" fmla="*/ 27 w 43"/>
                <a:gd name="T27" fmla="*/ 25 h 36"/>
                <a:gd name="T28" fmla="*/ 29 w 43"/>
                <a:gd name="T29" fmla="*/ 22 h 36"/>
                <a:gd name="T30" fmla="*/ 32 w 43"/>
                <a:gd name="T31" fmla="*/ 21 h 36"/>
                <a:gd name="T32" fmla="*/ 34 w 43"/>
                <a:gd name="T33" fmla="*/ 20 h 36"/>
                <a:gd name="T34" fmla="*/ 39 w 43"/>
                <a:gd name="T35" fmla="*/ 19 h 36"/>
                <a:gd name="T36" fmla="*/ 41 w 43"/>
                <a:gd name="T37" fmla="*/ 17 h 36"/>
                <a:gd name="T38" fmla="*/ 42 w 43"/>
                <a:gd name="T39" fmla="*/ 15 h 36"/>
                <a:gd name="T40" fmla="*/ 41 w 43"/>
                <a:gd name="T41" fmla="*/ 11 h 36"/>
                <a:gd name="T42" fmla="*/ 41 w 43"/>
                <a:gd name="T43" fmla="*/ 11 h 36"/>
                <a:gd name="T44" fmla="*/ 39 w 43"/>
                <a:gd name="T45" fmla="*/ 8 h 36"/>
                <a:gd name="T46" fmla="*/ 38 w 43"/>
                <a:gd name="T47" fmla="*/ 6 h 36"/>
                <a:gd name="T48" fmla="*/ 38 w 43"/>
                <a:gd name="T49" fmla="*/ 5 h 36"/>
                <a:gd name="T50" fmla="*/ 36 w 43"/>
                <a:gd name="T51" fmla="*/ 3 h 36"/>
                <a:gd name="T52" fmla="*/ 33 w 43"/>
                <a:gd name="T53" fmla="*/ 0 h 36"/>
                <a:gd name="T54" fmla="*/ 28 w 43"/>
                <a:gd name="T55" fmla="*/ 2 h 36"/>
                <a:gd name="T56" fmla="*/ 24 w 43"/>
                <a:gd name="T57" fmla="*/ 7 h 36"/>
                <a:gd name="T58" fmla="*/ 20 w 43"/>
                <a:gd name="T59" fmla="*/ 9 h 36"/>
                <a:gd name="T60" fmla="*/ 14 w 43"/>
                <a:gd name="T61" fmla="*/ 12 h 36"/>
                <a:gd name="T62" fmla="*/ 12 w 43"/>
                <a:gd name="T63" fmla="*/ 15 h 36"/>
                <a:gd name="T64" fmla="*/ 9 w 43"/>
                <a:gd name="T65" fmla="*/ 15 h 36"/>
                <a:gd name="T66" fmla="*/ 5 w 43"/>
                <a:gd name="T67" fmla="*/ 17 h 36"/>
                <a:gd name="T68" fmla="*/ 0 w 43"/>
                <a:gd name="T69" fmla="*/ 18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
                <a:gd name="T106" fmla="*/ 0 h 36"/>
                <a:gd name="T107" fmla="*/ 43 w 43"/>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 h="36">
                  <a:moveTo>
                    <a:pt x="0" y="18"/>
                  </a:moveTo>
                  <a:lnTo>
                    <a:pt x="0" y="22"/>
                  </a:lnTo>
                  <a:lnTo>
                    <a:pt x="2" y="25"/>
                  </a:lnTo>
                  <a:lnTo>
                    <a:pt x="2" y="26"/>
                  </a:lnTo>
                  <a:lnTo>
                    <a:pt x="5" y="29"/>
                  </a:lnTo>
                  <a:lnTo>
                    <a:pt x="5" y="30"/>
                  </a:lnTo>
                  <a:lnTo>
                    <a:pt x="7" y="32"/>
                  </a:lnTo>
                  <a:lnTo>
                    <a:pt x="11" y="35"/>
                  </a:lnTo>
                  <a:lnTo>
                    <a:pt x="13" y="32"/>
                  </a:lnTo>
                  <a:lnTo>
                    <a:pt x="15" y="30"/>
                  </a:lnTo>
                  <a:lnTo>
                    <a:pt x="18" y="28"/>
                  </a:lnTo>
                  <a:lnTo>
                    <a:pt x="21" y="28"/>
                  </a:lnTo>
                  <a:lnTo>
                    <a:pt x="25" y="28"/>
                  </a:lnTo>
                  <a:lnTo>
                    <a:pt x="27" y="25"/>
                  </a:lnTo>
                  <a:lnTo>
                    <a:pt x="29" y="22"/>
                  </a:lnTo>
                  <a:lnTo>
                    <a:pt x="32" y="21"/>
                  </a:lnTo>
                  <a:lnTo>
                    <a:pt x="34" y="20"/>
                  </a:lnTo>
                  <a:lnTo>
                    <a:pt x="39" y="19"/>
                  </a:lnTo>
                  <a:lnTo>
                    <a:pt x="41" y="17"/>
                  </a:lnTo>
                  <a:lnTo>
                    <a:pt x="42" y="15"/>
                  </a:lnTo>
                  <a:lnTo>
                    <a:pt x="41" y="11"/>
                  </a:lnTo>
                  <a:lnTo>
                    <a:pt x="39" y="8"/>
                  </a:lnTo>
                  <a:lnTo>
                    <a:pt x="38" y="6"/>
                  </a:lnTo>
                  <a:lnTo>
                    <a:pt x="38" y="5"/>
                  </a:lnTo>
                  <a:lnTo>
                    <a:pt x="36" y="3"/>
                  </a:lnTo>
                  <a:lnTo>
                    <a:pt x="33" y="0"/>
                  </a:lnTo>
                  <a:lnTo>
                    <a:pt x="28" y="2"/>
                  </a:lnTo>
                  <a:lnTo>
                    <a:pt x="24" y="7"/>
                  </a:lnTo>
                  <a:lnTo>
                    <a:pt x="20" y="9"/>
                  </a:lnTo>
                  <a:lnTo>
                    <a:pt x="14" y="12"/>
                  </a:lnTo>
                  <a:lnTo>
                    <a:pt x="12" y="15"/>
                  </a:lnTo>
                  <a:lnTo>
                    <a:pt x="9" y="15"/>
                  </a:lnTo>
                  <a:lnTo>
                    <a:pt x="5" y="17"/>
                  </a:lnTo>
                  <a:lnTo>
                    <a:pt x="0" y="18"/>
                  </a:lnTo>
                </a:path>
              </a:pathLst>
            </a:custGeom>
            <a:solidFill>
              <a:srgbClr val="E040A0"/>
            </a:solidFill>
            <a:ln w="12700" cap="rnd">
              <a:solidFill>
                <a:srgbClr val="000000"/>
              </a:solidFill>
              <a:round/>
              <a:headEnd/>
              <a:tailEnd/>
            </a:ln>
          </p:spPr>
          <p:txBody>
            <a:bodyPr/>
            <a:lstStyle/>
            <a:p>
              <a:endParaRPr lang="en-US"/>
            </a:p>
          </p:txBody>
        </p:sp>
        <p:sp>
          <p:nvSpPr>
            <p:cNvPr id="89106" name="Freeform 66"/>
            <p:cNvSpPr>
              <a:spLocks/>
            </p:cNvSpPr>
            <p:nvPr/>
          </p:nvSpPr>
          <p:spPr bwMode="auto">
            <a:xfrm>
              <a:off x="3139" y="2587"/>
              <a:ext cx="51" cy="43"/>
            </a:xfrm>
            <a:custGeom>
              <a:avLst/>
              <a:gdLst>
                <a:gd name="T0" fmla="*/ 0 w 51"/>
                <a:gd name="T1" fmla="*/ 0 h 43"/>
                <a:gd name="T2" fmla="*/ 8 w 51"/>
                <a:gd name="T3" fmla="*/ 4 h 43"/>
                <a:gd name="T4" fmla="*/ 15 w 51"/>
                <a:gd name="T5" fmla="*/ 9 h 43"/>
                <a:gd name="T6" fmla="*/ 20 w 51"/>
                <a:gd name="T7" fmla="*/ 11 h 43"/>
                <a:gd name="T8" fmla="*/ 26 w 51"/>
                <a:gd name="T9" fmla="*/ 15 h 43"/>
                <a:gd name="T10" fmla="*/ 34 w 51"/>
                <a:gd name="T11" fmla="*/ 19 h 43"/>
                <a:gd name="T12" fmla="*/ 39 w 51"/>
                <a:gd name="T13" fmla="*/ 27 h 43"/>
                <a:gd name="T14" fmla="*/ 43 w 51"/>
                <a:gd name="T15" fmla="*/ 42 h 43"/>
                <a:gd name="T16" fmla="*/ 47 w 51"/>
                <a:gd name="T17" fmla="*/ 30 h 43"/>
                <a:gd name="T18" fmla="*/ 50 w 51"/>
                <a:gd name="T19" fmla="*/ 22 h 43"/>
                <a:gd name="T20" fmla="*/ 50 w 51"/>
                <a:gd name="T21" fmla="*/ 16 h 43"/>
                <a:gd name="T22" fmla="*/ 50 w 51"/>
                <a:gd name="T23" fmla="*/ 22 h 43"/>
                <a:gd name="T24" fmla="*/ 47 w 51"/>
                <a:gd name="T25" fmla="*/ 30 h 43"/>
                <a:gd name="T26" fmla="*/ 44 w 51"/>
                <a:gd name="T27" fmla="*/ 42 h 43"/>
                <a:gd name="T28" fmla="*/ 40 w 51"/>
                <a:gd name="T29" fmla="*/ 27 h 43"/>
                <a:gd name="T30" fmla="*/ 34 w 51"/>
                <a:gd name="T31" fmla="*/ 19 h 43"/>
                <a:gd name="T32" fmla="*/ 26 w 51"/>
                <a:gd name="T33" fmla="*/ 15 h 43"/>
                <a:gd name="T34" fmla="*/ 20 w 51"/>
                <a:gd name="T35" fmla="*/ 12 h 43"/>
                <a:gd name="T36" fmla="*/ 14 w 51"/>
                <a:gd name="T37" fmla="*/ 9 h 43"/>
                <a:gd name="T38" fmla="*/ 7 w 51"/>
                <a:gd name="T39" fmla="*/ 4 h 43"/>
                <a:gd name="T40" fmla="*/ 0 w 51"/>
                <a:gd name="T41" fmla="*/ 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43"/>
                <a:gd name="T65" fmla="*/ 51 w 51"/>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43">
                  <a:moveTo>
                    <a:pt x="0" y="0"/>
                  </a:moveTo>
                  <a:lnTo>
                    <a:pt x="8" y="4"/>
                  </a:lnTo>
                  <a:lnTo>
                    <a:pt x="15" y="9"/>
                  </a:lnTo>
                  <a:lnTo>
                    <a:pt x="20" y="11"/>
                  </a:lnTo>
                  <a:lnTo>
                    <a:pt x="26" y="15"/>
                  </a:lnTo>
                  <a:lnTo>
                    <a:pt x="34" y="19"/>
                  </a:lnTo>
                  <a:lnTo>
                    <a:pt x="39" y="27"/>
                  </a:lnTo>
                  <a:lnTo>
                    <a:pt x="43" y="42"/>
                  </a:lnTo>
                  <a:lnTo>
                    <a:pt x="47" y="30"/>
                  </a:lnTo>
                  <a:lnTo>
                    <a:pt x="50" y="22"/>
                  </a:lnTo>
                  <a:lnTo>
                    <a:pt x="50" y="16"/>
                  </a:lnTo>
                  <a:lnTo>
                    <a:pt x="50" y="22"/>
                  </a:lnTo>
                  <a:lnTo>
                    <a:pt x="47" y="30"/>
                  </a:lnTo>
                  <a:lnTo>
                    <a:pt x="44" y="42"/>
                  </a:lnTo>
                  <a:lnTo>
                    <a:pt x="40" y="27"/>
                  </a:lnTo>
                  <a:lnTo>
                    <a:pt x="34" y="19"/>
                  </a:lnTo>
                  <a:lnTo>
                    <a:pt x="26" y="15"/>
                  </a:lnTo>
                  <a:lnTo>
                    <a:pt x="20" y="12"/>
                  </a:lnTo>
                  <a:lnTo>
                    <a:pt x="14" y="9"/>
                  </a:lnTo>
                  <a:lnTo>
                    <a:pt x="7" y="4"/>
                  </a:lnTo>
                  <a:lnTo>
                    <a:pt x="0" y="0"/>
                  </a:lnTo>
                </a:path>
              </a:pathLst>
            </a:custGeom>
            <a:solidFill>
              <a:srgbClr val="E040A0"/>
            </a:solidFill>
            <a:ln w="12700" cap="rnd">
              <a:solidFill>
                <a:srgbClr val="000000"/>
              </a:solidFill>
              <a:round/>
              <a:headEnd/>
              <a:tailEnd/>
            </a:ln>
          </p:spPr>
          <p:txBody>
            <a:bodyPr/>
            <a:lstStyle/>
            <a:p>
              <a:endParaRPr lang="en-US"/>
            </a:p>
          </p:txBody>
        </p:sp>
        <p:sp>
          <p:nvSpPr>
            <p:cNvPr id="89107" name="Freeform 67"/>
            <p:cNvSpPr>
              <a:spLocks/>
            </p:cNvSpPr>
            <p:nvPr/>
          </p:nvSpPr>
          <p:spPr bwMode="auto">
            <a:xfrm>
              <a:off x="3143" y="2623"/>
              <a:ext cx="21" cy="35"/>
            </a:xfrm>
            <a:custGeom>
              <a:avLst/>
              <a:gdLst>
                <a:gd name="T0" fmla="*/ 9 w 21"/>
                <a:gd name="T1" fmla="*/ 26 h 35"/>
                <a:gd name="T2" fmla="*/ 4 w 21"/>
                <a:gd name="T3" fmla="*/ 21 h 35"/>
                <a:gd name="T4" fmla="*/ 2 w 21"/>
                <a:gd name="T5" fmla="*/ 15 h 35"/>
                <a:gd name="T6" fmla="*/ 1 w 21"/>
                <a:gd name="T7" fmla="*/ 10 h 35"/>
                <a:gd name="T8" fmla="*/ 0 w 21"/>
                <a:gd name="T9" fmla="*/ 2 h 35"/>
                <a:gd name="T10" fmla="*/ 2 w 21"/>
                <a:gd name="T11" fmla="*/ 1 h 35"/>
                <a:gd name="T12" fmla="*/ 4 w 21"/>
                <a:gd name="T13" fmla="*/ 1 h 35"/>
                <a:gd name="T14" fmla="*/ 5 w 21"/>
                <a:gd name="T15" fmla="*/ 5 h 35"/>
                <a:gd name="T16" fmla="*/ 7 w 21"/>
                <a:gd name="T17" fmla="*/ 8 h 35"/>
                <a:gd name="T18" fmla="*/ 8 w 21"/>
                <a:gd name="T19" fmla="*/ 14 h 35"/>
                <a:gd name="T20" fmla="*/ 10 w 21"/>
                <a:gd name="T21" fmla="*/ 19 h 35"/>
                <a:gd name="T22" fmla="*/ 14 w 21"/>
                <a:gd name="T23" fmla="*/ 23 h 35"/>
                <a:gd name="T24" fmla="*/ 17 w 21"/>
                <a:gd name="T25" fmla="*/ 28 h 35"/>
                <a:gd name="T26" fmla="*/ 20 w 21"/>
                <a:gd name="T27" fmla="*/ 34 h 35"/>
                <a:gd name="T28" fmla="*/ 17 w 21"/>
                <a:gd name="T29" fmla="*/ 28 h 35"/>
                <a:gd name="T30" fmla="*/ 14 w 21"/>
                <a:gd name="T31" fmla="*/ 23 h 35"/>
                <a:gd name="T32" fmla="*/ 10 w 21"/>
                <a:gd name="T33" fmla="*/ 19 h 35"/>
                <a:gd name="T34" fmla="*/ 8 w 21"/>
                <a:gd name="T35" fmla="*/ 14 h 35"/>
                <a:gd name="T36" fmla="*/ 8 w 21"/>
                <a:gd name="T37" fmla="*/ 8 h 35"/>
                <a:gd name="T38" fmla="*/ 5 w 21"/>
                <a:gd name="T39" fmla="*/ 6 h 35"/>
                <a:gd name="T40" fmla="*/ 4 w 21"/>
                <a:gd name="T41" fmla="*/ 0 h 35"/>
                <a:gd name="T42" fmla="*/ 2 w 21"/>
                <a:gd name="T43" fmla="*/ 1 h 35"/>
                <a:gd name="T44" fmla="*/ 0 w 21"/>
                <a:gd name="T45" fmla="*/ 2 h 35"/>
                <a:gd name="T46" fmla="*/ 0 w 21"/>
                <a:gd name="T47" fmla="*/ 5 h 35"/>
                <a:gd name="T48" fmla="*/ 1 w 21"/>
                <a:gd name="T49" fmla="*/ 10 h 35"/>
                <a:gd name="T50" fmla="*/ 2 w 21"/>
                <a:gd name="T51" fmla="*/ 15 h 35"/>
                <a:gd name="T52" fmla="*/ 4 w 21"/>
                <a:gd name="T53" fmla="*/ 20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35"/>
                <a:gd name="T83" fmla="*/ 21 w 21"/>
                <a:gd name="T84" fmla="*/ 35 h 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35">
                  <a:moveTo>
                    <a:pt x="9" y="26"/>
                  </a:moveTo>
                  <a:lnTo>
                    <a:pt x="4" y="21"/>
                  </a:lnTo>
                  <a:lnTo>
                    <a:pt x="2" y="15"/>
                  </a:lnTo>
                  <a:lnTo>
                    <a:pt x="1" y="10"/>
                  </a:lnTo>
                  <a:lnTo>
                    <a:pt x="0" y="2"/>
                  </a:lnTo>
                  <a:lnTo>
                    <a:pt x="2" y="1"/>
                  </a:lnTo>
                  <a:lnTo>
                    <a:pt x="4" y="1"/>
                  </a:lnTo>
                  <a:lnTo>
                    <a:pt x="5" y="5"/>
                  </a:lnTo>
                  <a:lnTo>
                    <a:pt x="7" y="8"/>
                  </a:lnTo>
                  <a:lnTo>
                    <a:pt x="8" y="14"/>
                  </a:lnTo>
                  <a:lnTo>
                    <a:pt x="10" y="19"/>
                  </a:lnTo>
                  <a:lnTo>
                    <a:pt x="14" y="23"/>
                  </a:lnTo>
                  <a:lnTo>
                    <a:pt x="17" y="28"/>
                  </a:lnTo>
                  <a:lnTo>
                    <a:pt x="20" y="34"/>
                  </a:lnTo>
                  <a:lnTo>
                    <a:pt x="17" y="28"/>
                  </a:lnTo>
                  <a:lnTo>
                    <a:pt x="14" y="23"/>
                  </a:lnTo>
                  <a:lnTo>
                    <a:pt x="10" y="19"/>
                  </a:lnTo>
                  <a:lnTo>
                    <a:pt x="8" y="14"/>
                  </a:lnTo>
                  <a:lnTo>
                    <a:pt x="8" y="8"/>
                  </a:lnTo>
                  <a:lnTo>
                    <a:pt x="5" y="6"/>
                  </a:lnTo>
                  <a:lnTo>
                    <a:pt x="4" y="0"/>
                  </a:lnTo>
                  <a:lnTo>
                    <a:pt x="2" y="1"/>
                  </a:lnTo>
                  <a:lnTo>
                    <a:pt x="0" y="2"/>
                  </a:lnTo>
                  <a:lnTo>
                    <a:pt x="0" y="5"/>
                  </a:lnTo>
                  <a:lnTo>
                    <a:pt x="1" y="10"/>
                  </a:lnTo>
                  <a:lnTo>
                    <a:pt x="2" y="15"/>
                  </a:lnTo>
                  <a:lnTo>
                    <a:pt x="4" y="20"/>
                  </a:lnTo>
                </a:path>
              </a:pathLst>
            </a:custGeom>
            <a:noFill/>
            <a:ln w="12700" cap="rnd">
              <a:solidFill>
                <a:srgbClr val="000000"/>
              </a:solidFill>
              <a:round/>
              <a:headEnd/>
              <a:tailEnd/>
            </a:ln>
          </p:spPr>
          <p:txBody>
            <a:bodyPr/>
            <a:lstStyle/>
            <a:p>
              <a:endParaRPr lang="en-US"/>
            </a:p>
          </p:txBody>
        </p:sp>
        <p:sp>
          <p:nvSpPr>
            <p:cNvPr id="89108" name="Freeform 68"/>
            <p:cNvSpPr>
              <a:spLocks/>
            </p:cNvSpPr>
            <p:nvPr/>
          </p:nvSpPr>
          <p:spPr bwMode="auto">
            <a:xfrm>
              <a:off x="3016" y="2719"/>
              <a:ext cx="341" cy="237"/>
            </a:xfrm>
            <a:custGeom>
              <a:avLst/>
              <a:gdLst>
                <a:gd name="T0" fmla="*/ 106 w 341"/>
                <a:gd name="T1" fmla="*/ 0 h 237"/>
                <a:gd name="T2" fmla="*/ 106 w 341"/>
                <a:gd name="T3" fmla="*/ 57 h 237"/>
                <a:gd name="T4" fmla="*/ 176 w 341"/>
                <a:gd name="T5" fmla="*/ 57 h 237"/>
                <a:gd name="T6" fmla="*/ 176 w 341"/>
                <a:gd name="T7" fmla="*/ 51 h 237"/>
                <a:gd name="T8" fmla="*/ 340 w 341"/>
                <a:gd name="T9" fmla="*/ 51 h 237"/>
                <a:gd name="T10" fmla="*/ 340 w 341"/>
                <a:gd name="T11" fmla="*/ 111 h 237"/>
                <a:gd name="T12" fmla="*/ 312 w 341"/>
                <a:gd name="T13" fmla="*/ 111 h 237"/>
                <a:gd name="T14" fmla="*/ 312 w 341"/>
                <a:gd name="T15" fmla="*/ 222 h 237"/>
                <a:gd name="T16" fmla="*/ 311 w 341"/>
                <a:gd name="T17" fmla="*/ 223 h 237"/>
                <a:gd name="T18" fmla="*/ 309 w 341"/>
                <a:gd name="T19" fmla="*/ 225 h 237"/>
                <a:gd name="T20" fmla="*/ 307 w 341"/>
                <a:gd name="T21" fmla="*/ 226 h 237"/>
                <a:gd name="T22" fmla="*/ 305 w 341"/>
                <a:gd name="T23" fmla="*/ 228 h 237"/>
                <a:gd name="T24" fmla="*/ 301 w 341"/>
                <a:gd name="T25" fmla="*/ 229 h 237"/>
                <a:gd name="T26" fmla="*/ 296 w 341"/>
                <a:gd name="T27" fmla="*/ 231 h 237"/>
                <a:gd name="T28" fmla="*/ 291 w 341"/>
                <a:gd name="T29" fmla="*/ 232 h 237"/>
                <a:gd name="T30" fmla="*/ 286 w 341"/>
                <a:gd name="T31" fmla="*/ 233 h 237"/>
                <a:gd name="T32" fmla="*/ 281 w 341"/>
                <a:gd name="T33" fmla="*/ 234 h 237"/>
                <a:gd name="T34" fmla="*/ 276 w 341"/>
                <a:gd name="T35" fmla="*/ 235 h 237"/>
                <a:gd name="T36" fmla="*/ 269 w 341"/>
                <a:gd name="T37" fmla="*/ 235 h 237"/>
                <a:gd name="T38" fmla="*/ 262 w 341"/>
                <a:gd name="T39" fmla="*/ 236 h 237"/>
                <a:gd name="T40" fmla="*/ 0 w 341"/>
                <a:gd name="T41" fmla="*/ 236 h 237"/>
                <a:gd name="T42" fmla="*/ 0 w 341"/>
                <a:gd name="T43" fmla="*/ 0 h 237"/>
                <a:gd name="T44" fmla="*/ 106 w 341"/>
                <a:gd name="T45" fmla="*/ 0 h 2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1"/>
                <a:gd name="T70" fmla="*/ 0 h 237"/>
                <a:gd name="T71" fmla="*/ 341 w 341"/>
                <a:gd name="T72" fmla="*/ 237 h 23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1" h="237">
                  <a:moveTo>
                    <a:pt x="106" y="0"/>
                  </a:moveTo>
                  <a:lnTo>
                    <a:pt x="106" y="57"/>
                  </a:lnTo>
                  <a:lnTo>
                    <a:pt x="176" y="57"/>
                  </a:lnTo>
                  <a:lnTo>
                    <a:pt x="176" y="51"/>
                  </a:lnTo>
                  <a:lnTo>
                    <a:pt x="340" y="51"/>
                  </a:lnTo>
                  <a:lnTo>
                    <a:pt x="340" y="111"/>
                  </a:lnTo>
                  <a:lnTo>
                    <a:pt x="312" y="111"/>
                  </a:lnTo>
                  <a:lnTo>
                    <a:pt x="312" y="222"/>
                  </a:lnTo>
                  <a:lnTo>
                    <a:pt x="311" y="223"/>
                  </a:lnTo>
                  <a:lnTo>
                    <a:pt x="309" y="225"/>
                  </a:lnTo>
                  <a:lnTo>
                    <a:pt x="307" y="226"/>
                  </a:lnTo>
                  <a:lnTo>
                    <a:pt x="305" y="228"/>
                  </a:lnTo>
                  <a:lnTo>
                    <a:pt x="301" y="229"/>
                  </a:lnTo>
                  <a:lnTo>
                    <a:pt x="296" y="231"/>
                  </a:lnTo>
                  <a:lnTo>
                    <a:pt x="291" y="232"/>
                  </a:lnTo>
                  <a:lnTo>
                    <a:pt x="286" y="233"/>
                  </a:lnTo>
                  <a:lnTo>
                    <a:pt x="281" y="234"/>
                  </a:lnTo>
                  <a:lnTo>
                    <a:pt x="276" y="235"/>
                  </a:lnTo>
                  <a:lnTo>
                    <a:pt x="269" y="235"/>
                  </a:lnTo>
                  <a:lnTo>
                    <a:pt x="262" y="236"/>
                  </a:lnTo>
                  <a:lnTo>
                    <a:pt x="0" y="236"/>
                  </a:lnTo>
                  <a:lnTo>
                    <a:pt x="0" y="0"/>
                  </a:lnTo>
                  <a:lnTo>
                    <a:pt x="106" y="0"/>
                  </a:lnTo>
                </a:path>
              </a:pathLst>
            </a:custGeom>
            <a:solidFill>
              <a:srgbClr val="FF0000"/>
            </a:solidFill>
            <a:ln w="12700" cap="rnd">
              <a:noFill/>
              <a:round/>
              <a:headEnd/>
              <a:tailEnd/>
            </a:ln>
          </p:spPr>
          <p:txBody>
            <a:bodyPr/>
            <a:lstStyle/>
            <a:p>
              <a:endParaRPr lang="en-US"/>
            </a:p>
          </p:txBody>
        </p:sp>
        <p:grpSp>
          <p:nvGrpSpPr>
            <p:cNvPr id="89109" name="Group 69"/>
            <p:cNvGrpSpPr>
              <a:grpSpLocks/>
            </p:cNvGrpSpPr>
            <p:nvPr/>
          </p:nvGrpSpPr>
          <p:grpSpPr bwMode="auto">
            <a:xfrm>
              <a:off x="3100" y="2770"/>
              <a:ext cx="410" cy="86"/>
              <a:chOff x="3100" y="2770"/>
              <a:chExt cx="410" cy="86"/>
            </a:xfrm>
          </p:grpSpPr>
          <p:sp>
            <p:nvSpPr>
              <p:cNvPr id="89124" name="Freeform 70"/>
              <p:cNvSpPr>
                <a:spLocks/>
              </p:cNvSpPr>
              <p:nvPr/>
            </p:nvSpPr>
            <p:spPr bwMode="auto">
              <a:xfrm>
                <a:off x="3100" y="2781"/>
                <a:ext cx="199" cy="51"/>
              </a:xfrm>
              <a:custGeom>
                <a:avLst/>
                <a:gdLst>
                  <a:gd name="T0" fmla="*/ 0 w 199"/>
                  <a:gd name="T1" fmla="*/ 0 h 51"/>
                  <a:gd name="T2" fmla="*/ 198 w 199"/>
                  <a:gd name="T3" fmla="*/ 0 h 51"/>
                  <a:gd name="T4" fmla="*/ 198 w 199"/>
                  <a:gd name="T5" fmla="*/ 31 h 51"/>
                  <a:gd name="T6" fmla="*/ 122 w 199"/>
                  <a:gd name="T7" fmla="*/ 31 h 51"/>
                  <a:gd name="T8" fmla="*/ 122 w 199"/>
                  <a:gd name="T9" fmla="*/ 50 h 51"/>
                  <a:gd name="T10" fmla="*/ 0 w 199"/>
                  <a:gd name="T11" fmla="*/ 50 h 51"/>
                  <a:gd name="T12" fmla="*/ 0 w 199"/>
                  <a:gd name="T13" fmla="*/ 0 h 51"/>
                  <a:gd name="T14" fmla="*/ 0 60000 65536"/>
                  <a:gd name="T15" fmla="*/ 0 60000 65536"/>
                  <a:gd name="T16" fmla="*/ 0 60000 65536"/>
                  <a:gd name="T17" fmla="*/ 0 60000 65536"/>
                  <a:gd name="T18" fmla="*/ 0 60000 65536"/>
                  <a:gd name="T19" fmla="*/ 0 60000 65536"/>
                  <a:gd name="T20" fmla="*/ 0 60000 65536"/>
                  <a:gd name="T21" fmla="*/ 0 w 199"/>
                  <a:gd name="T22" fmla="*/ 0 h 51"/>
                  <a:gd name="T23" fmla="*/ 199 w 199"/>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51">
                    <a:moveTo>
                      <a:pt x="0" y="0"/>
                    </a:moveTo>
                    <a:lnTo>
                      <a:pt x="198" y="0"/>
                    </a:lnTo>
                    <a:lnTo>
                      <a:pt x="198" y="31"/>
                    </a:lnTo>
                    <a:lnTo>
                      <a:pt x="122" y="31"/>
                    </a:lnTo>
                    <a:lnTo>
                      <a:pt x="122" y="50"/>
                    </a:lnTo>
                    <a:lnTo>
                      <a:pt x="0" y="50"/>
                    </a:lnTo>
                    <a:lnTo>
                      <a:pt x="0" y="0"/>
                    </a:lnTo>
                  </a:path>
                </a:pathLst>
              </a:custGeom>
              <a:solidFill>
                <a:srgbClr val="FF0000"/>
              </a:solidFill>
              <a:ln w="12700" cap="rnd">
                <a:solidFill>
                  <a:srgbClr val="FF0000"/>
                </a:solidFill>
                <a:round/>
                <a:headEnd/>
                <a:tailEnd/>
              </a:ln>
            </p:spPr>
            <p:txBody>
              <a:bodyPr/>
              <a:lstStyle/>
              <a:p>
                <a:endParaRPr lang="en-US"/>
              </a:p>
            </p:txBody>
          </p:sp>
          <p:sp>
            <p:nvSpPr>
              <p:cNvPr id="89125" name="Freeform 71"/>
              <p:cNvSpPr>
                <a:spLocks/>
              </p:cNvSpPr>
              <p:nvPr/>
            </p:nvSpPr>
            <p:spPr bwMode="auto">
              <a:xfrm>
                <a:off x="3446" y="2770"/>
                <a:ext cx="64" cy="28"/>
              </a:xfrm>
              <a:custGeom>
                <a:avLst/>
                <a:gdLst>
                  <a:gd name="T0" fmla="*/ 0 w 64"/>
                  <a:gd name="T1" fmla="*/ 0 h 28"/>
                  <a:gd name="T2" fmla="*/ 0 w 64"/>
                  <a:gd name="T3" fmla="*/ 27 h 28"/>
                  <a:gd name="T4" fmla="*/ 63 w 64"/>
                  <a:gd name="T5" fmla="*/ 27 h 28"/>
                  <a:gd name="T6" fmla="*/ 63 w 64"/>
                  <a:gd name="T7" fmla="*/ 0 h 28"/>
                  <a:gd name="T8" fmla="*/ 0 w 64"/>
                  <a:gd name="T9" fmla="*/ 0 h 28"/>
                  <a:gd name="T10" fmla="*/ 0 60000 65536"/>
                  <a:gd name="T11" fmla="*/ 0 60000 65536"/>
                  <a:gd name="T12" fmla="*/ 0 60000 65536"/>
                  <a:gd name="T13" fmla="*/ 0 60000 65536"/>
                  <a:gd name="T14" fmla="*/ 0 60000 65536"/>
                  <a:gd name="T15" fmla="*/ 0 w 64"/>
                  <a:gd name="T16" fmla="*/ 0 h 28"/>
                  <a:gd name="T17" fmla="*/ 64 w 64"/>
                  <a:gd name="T18" fmla="*/ 28 h 28"/>
                </a:gdLst>
                <a:ahLst/>
                <a:cxnLst>
                  <a:cxn ang="T10">
                    <a:pos x="T0" y="T1"/>
                  </a:cxn>
                  <a:cxn ang="T11">
                    <a:pos x="T2" y="T3"/>
                  </a:cxn>
                  <a:cxn ang="T12">
                    <a:pos x="T4" y="T5"/>
                  </a:cxn>
                  <a:cxn ang="T13">
                    <a:pos x="T6" y="T7"/>
                  </a:cxn>
                  <a:cxn ang="T14">
                    <a:pos x="T8" y="T9"/>
                  </a:cxn>
                </a:cxnLst>
                <a:rect l="T15" t="T16" r="T17" b="T18"/>
                <a:pathLst>
                  <a:path w="64" h="28">
                    <a:moveTo>
                      <a:pt x="0" y="0"/>
                    </a:moveTo>
                    <a:lnTo>
                      <a:pt x="0" y="27"/>
                    </a:lnTo>
                    <a:lnTo>
                      <a:pt x="63" y="27"/>
                    </a:lnTo>
                    <a:lnTo>
                      <a:pt x="63" y="0"/>
                    </a:lnTo>
                    <a:lnTo>
                      <a:pt x="0" y="0"/>
                    </a:lnTo>
                  </a:path>
                </a:pathLst>
              </a:custGeom>
              <a:solidFill>
                <a:srgbClr val="FF0000"/>
              </a:solidFill>
              <a:ln w="12700" cap="rnd">
                <a:solidFill>
                  <a:srgbClr val="FF0000"/>
                </a:solidFill>
                <a:round/>
                <a:headEnd/>
                <a:tailEnd/>
              </a:ln>
            </p:spPr>
            <p:txBody>
              <a:bodyPr/>
              <a:lstStyle/>
              <a:p>
                <a:endParaRPr lang="en-US"/>
              </a:p>
            </p:txBody>
          </p:sp>
          <p:sp>
            <p:nvSpPr>
              <p:cNvPr id="89126" name="Freeform 72"/>
              <p:cNvSpPr>
                <a:spLocks/>
              </p:cNvSpPr>
              <p:nvPr/>
            </p:nvSpPr>
            <p:spPr bwMode="auto">
              <a:xfrm>
                <a:off x="3475" y="2770"/>
                <a:ext cx="20" cy="86"/>
              </a:xfrm>
              <a:custGeom>
                <a:avLst/>
                <a:gdLst>
                  <a:gd name="T0" fmla="*/ 0 w 20"/>
                  <a:gd name="T1" fmla="*/ 0 h 86"/>
                  <a:gd name="T2" fmla="*/ 0 w 20"/>
                  <a:gd name="T3" fmla="*/ 85 h 86"/>
                  <a:gd name="T4" fmla="*/ 19 w 20"/>
                  <a:gd name="T5" fmla="*/ 85 h 86"/>
                  <a:gd name="T6" fmla="*/ 19 w 20"/>
                  <a:gd name="T7" fmla="*/ 0 h 86"/>
                  <a:gd name="T8" fmla="*/ 0 w 20"/>
                  <a:gd name="T9" fmla="*/ 0 h 86"/>
                  <a:gd name="T10" fmla="*/ 0 60000 65536"/>
                  <a:gd name="T11" fmla="*/ 0 60000 65536"/>
                  <a:gd name="T12" fmla="*/ 0 60000 65536"/>
                  <a:gd name="T13" fmla="*/ 0 60000 65536"/>
                  <a:gd name="T14" fmla="*/ 0 60000 65536"/>
                  <a:gd name="T15" fmla="*/ 0 w 20"/>
                  <a:gd name="T16" fmla="*/ 0 h 86"/>
                  <a:gd name="T17" fmla="*/ 20 w 20"/>
                  <a:gd name="T18" fmla="*/ 86 h 86"/>
                </a:gdLst>
                <a:ahLst/>
                <a:cxnLst>
                  <a:cxn ang="T10">
                    <a:pos x="T0" y="T1"/>
                  </a:cxn>
                  <a:cxn ang="T11">
                    <a:pos x="T2" y="T3"/>
                  </a:cxn>
                  <a:cxn ang="T12">
                    <a:pos x="T4" y="T5"/>
                  </a:cxn>
                  <a:cxn ang="T13">
                    <a:pos x="T6" y="T7"/>
                  </a:cxn>
                  <a:cxn ang="T14">
                    <a:pos x="T8" y="T9"/>
                  </a:cxn>
                </a:cxnLst>
                <a:rect l="T15" t="T16" r="T17" b="T18"/>
                <a:pathLst>
                  <a:path w="20" h="86">
                    <a:moveTo>
                      <a:pt x="0" y="0"/>
                    </a:moveTo>
                    <a:lnTo>
                      <a:pt x="0" y="85"/>
                    </a:lnTo>
                    <a:lnTo>
                      <a:pt x="19" y="85"/>
                    </a:lnTo>
                    <a:lnTo>
                      <a:pt x="19" y="0"/>
                    </a:lnTo>
                    <a:lnTo>
                      <a:pt x="0" y="0"/>
                    </a:lnTo>
                  </a:path>
                </a:pathLst>
              </a:custGeom>
              <a:solidFill>
                <a:srgbClr val="FF0000"/>
              </a:solidFill>
              <a:ln w="12700" cap="rnd">
                <a:solidFill>
                  <a:srgbClr val="FF0000"/>
                </a:solidFill>
                <a:round/>
                <a:headEnd/>
                <a:tailEnd/>
              </a:ln>
            </p:spPr>
            <p:txBody>
              <a:bodyPr/>
              <a:lstStyle/>
              <a:p>
                <a:endParaRPr lang="en-US"/>
              </a:p>
            </p:txBody>
          </p:sp>
        </p:grpSp>
        <p:sp>
          <p:nvSpPr>
            <p:cNvPr id="89110" name="Freeform 73"/>
            <p:cNvSpPr>
              <a:spLocks/>
            </p:cNvSpPr>
            <p:nvPr/>
          </p:nvSpPr>
          <p:spPr bwMode="auto">
            <a:xfrm>
              <a:off x="3184" y="2667"/>
              <a:ext cx="359" cy="310"/>
            </a:xfrm>
            <a:custGeom>
              <a:avLst/>
              <a:gdLst>
                <a:gd name="T0" fmla="*/ 0 w 359"/>
                <a:gd name="T1" fmla="*/ 213 h 310"/>
                <a:gd name="T2" fmla="*/ 87 w 359"/>
                <a:gd name="T3" fmla="*/ 213 h 310"/>
                <a:gd name="T4" fmla="*/ 87 w 359"/>
                <a:gd name="T5" fmla="*/ 149 h 310"/>
                <a:gd name="T6" fmla="*/ 78 w 359"/>
                <a:gd name="T7" fmla="*/ 149 h 310"/>
                <a:gd name="T8" fmla="*/ 78 w 359"/>
                <a:gd name="T9" fmla="*/ 0 h 310"/>
                <a:gd name="T10" fmla="*/ 168 w 359"/>
                <a:gd name="T11" fmla="*/ 0 h 310"/>
                <a:gd name="T12" fmla="*/ 168 w 359"/>
                <a:gd name="T13" fmla="*/ 26 h 310"/>
                <a:gd name="T14" fmla="*/ 337 w 359"/>
                <a:gd name="T15" fmla="*/ 26 h 310"/>
                <a:gd name="T16" fmla="*/ 339 w 359"/>
                <a:gd name="T17" fmla="*/ 26 h 310"/>
                <a:gd name="T18" fmla="*/ 341 w 359"/>
                <a:gd name="T19" fmla="*/ 28 h 310"/>
                <a:gd name="T20" fmla="*/ 343 w 359"/>
                <a:gd name="T21" fmla="*/ 30 h 310"/>
                <a:gd name="T22" fmla="*/ 346 w 359"/>
                <a:gd name="T23" fmla="*/ 32 h 310"/>
                <a:gd name="T24" fmla="*/ 348 w 359"/>
                <a:gd name="T25" fmla="*/ 35 h 310"/>
                <a:gd name="T26" fmla="*/ 351 w 359"/>
                <a:gd name="T27" fmla="*/ 40 h 310"/>
                <a:gd name="T28" fmla="*/ 352 w 359"/>
                <a:gd name="T29" fmla="*/ 44 h 310"/>
                <a:gd name="T30" fmla="*/ 354 w 359"/>
                <a:gd name="T31" fmla="*/ 49 h 310"/>
                <a:gd name="T32" fmla="*/ 355 w 359"/>
                <a:gd name="T33" fmla="*/ 54 h 310"/>
                <a:gd name="T34" fmla="*/ 356 w 359"/>
                <a:gd name="T35" fmla="*/ 58 h 310"/>
                <a:gd name="T36" fmla="*/ 357 w 359"/>
                <a:gd name="T37" fmla="*/ 64 h 310"/>
                <a:gd name="T38" fmla="*/ 358 w 359"/>
                <a:gd name="T39" fmla="*/ 71 h 310"/>
                <a:gd name="T40" fmla="*/ 358 w 359"/>
                <a:gd name="T41" fmla="*/ 309 h 310"/>
                <a:gd name="T42" fmla="*/ 0 w 359"/>
                <a:gd name="T43" fmla="*/ 309 h 310"/>
                <a:gd name="T44" fmla="*/ 0 w 359"/>
                <a:gd name="T45" fmla="*/ 213 h 3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9"/>
                <a:gd name="T70" fmla="*/ 0 h 310"/>
                <a:gd name="T71" fmla="*/ 359 w 359"/>
                <a:gd name="T72" fmla="*/ 310 h 3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9" h="310">
                  <a:moveTo>
                    <a:pt x="0" y="213"/>
                  </a:moveTo>
                  <a:lnTo>
                    <a:pt x="87" y="213"/>
                  </a:lnTo>
                  <a:lnTo>
                    <a:pt x="87" y="149"/>
                  </a:lnTo>
                  <a:lnTo>
                    <a:pt x="78" y="149"/>
                  </a:lnTo>
                  <a:lnTo>
                    <a:pt x="78" y="0"/>
                  </a:lnTo>
                  <a:lnTo>
                    <a:pt x="168" y="0"/>
                  </a:lnTo>
                  <a:lnTo>
                    <a:pt x="168" y="26"/>
                  </a:lnTo>
                  <a:lnTo>
                    <a:pt x="337" y="26"/>
                  </a:lnTo>
                  <a:lnTo>
                    <a:pt x="339" y="26"/>
                  </a:lnTo>
                  <a:lnTo>
                    <a:pt x="341" y="28"/>
                  </a:lnTo>
                  <a:lnTo>
                    <a:pt x="343" y="30"/>
                  </a:lnTo>
                  <a:lnTo>
                    <a:pt x="346" y="32"/>
                  </a:lnTo>
                  <a:lnTo>
                    <a:pt x="348" y="35"/>
                  </a:lnTo>
                  <a:lnTo>
                    <a:pt x="351" y="40"/>
                  </a:lnTo>
                  <a:lnTo>
                    <a:pt x="352" y="44"/>
                  </a:lnTo>
                  <a:lnTo>
                    <a:pt x="354" y="49"/>
                  </a:lnTo>
                  <a:lnTo>
                    <a:pt x="355" y="54"/>
                  </a:lnTo>
                  <a:lnTo>
                    <a:pt x="356" y="58"/>
                  </a:lnTo>
                  <a:lnTo>
                    <a:pt x="357" y="64"/>
                  </a:lnTo>
                  <a:lnTo>
                    <a:pt x="358" y="71"/>
                  </a:lnTo>
                  <a:lnTo>
                    <a:pt x="358" y="309"/>
                  </a:lnTo>
                  <a:lnTo>
                    <a:pt x="0" y="309"/>
                  </a:lnTo>
                  <a:lnTo>
                    <a:pt x="0" y="213"/>
                  </a:lnTo>
                </a:path>
              </a:pathLst>
            </a:custGeom>
            <a:solidFill>
              <a:srgbClr val="FF0000"/>
            </a:solidFill>
            <a:ln w="12700" cap="rnd">
              <a:solidFill>
                <a:srgbClr val="000000"/>
              </a:solidFill>
              <a:round/>
              <a:headEnd/>
              <a:tailEnd/>
            </a:ln>
          </p:spPr>
          <p:txBody>
            <a:bodyPr/>
            <a:lstStyle/>
            <a:p>
              <a:endParaRPr lang="en-US"/>
            </a:p>
          </p:txBody>
        </p:sp>
        <p:sp>
          <p:nvSpPr>
            <p:cNvPr id="89111" name="Freeform 74"/>
            <p:cNvSpPr>
              <a:spLocks/>
            </p:cNvSpPr>
            <p:nvPr/>
          </p:nvSpPr>
          <p:spPr bwMode="auto">
            <a:xfrm>
              <a:off x="3304" y="2702"/>
              <a:ext cx="170" cy="68"/>
            </a:xfrm>
            <a:custGeom>
              <a:avLst/>
              <a:gdLst>
                <a:gd name="T0" fmla="*/ 0 w 170"/>
                <a:gd name="T1" fmla="*/ 0 h 68"/>
                <a:gd name="T2" fmla="*/ 169 w 170"/>
                <a:gd name="T3" fmla="*/ 0 h 68"/>
                <a:gd name="T4" fmla="*/ 169 w 170"/>
                <a:gd name="T5" fmla="*/ 67 h 68"/>
                <a:gd name="T6" fmla="*/ 131 w 170"/>
                <a:gd name="T7" fmla="*/ 67 h 68"/>
                <a:gd name="T8" fmla="*/ 131 w 170"/>
                <a:gd name="T9" fmla="*/ 12 h 68"/>
                <a:gd name="T10" fmla="*/ 0 w 170"/>
                <a:gd name="T11" fmla="*/ 12 h 68"/>
                <a:gd name="T12" fmla="*/ 0 w 170"/>
                <a:gd name="T13" fmla="*/ 0 h 68"/>
                <a:gd name="T14" fmla="*/ 0 60000 65536"/>
                <a:gd name="T15" fmla="*/ 0 60000 65536"/>
                <a:gd name="T16" fmla="*/ 0 60000 65536"/>
                <a:gd name="T17" fmla="*/ 0 60000 65536"/>
                <a:gd name="T18" fmla="*/ 0 60000 65536"/>
                <a:gd name="T19" fmla="*/ 0 60000 65536"/>
                <a:gd name="T20" fmla="*/ 0 60000 65536"/>
                <a:gd name="T21" fmla="*/ 0 w 170"/>
                <a:gd name="T22" fmla="*/ 0 h 68"/>
                <a:gd name="T23" fmla="*/ 170 w 170"/>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0" h="68">
                  <a:moveTo>
                    <a:pt x="0" y="0"/>
                  </a:moveTo>
                  <a:lnTo>
                    <a:pt x="169" y="0"/>
                  </a:lnTo>
                  <a:lnTo>
                    <a:pt x="169" y="67"/>
                  </a:lnTo>
                  <a:lnTo>
                    <a:pt x="131" y="67"/>
                  </a:lnTo>
                  <a:lnTo>
                    <a:pt x="131" y="12"/>
                  </a:lnTo>
                  <a:lnTo>
                    <a:pt x="0" y="12"/>
                  </a:lnTo>
                  <a:lnTo>
                    <a:pt x="0" y="0"/>
                  </a:lnTo>
                </a:path>
              </a:pathLst>
            </a:custGeom>
            <a:solidFill>
              <a:srgbClr val="606060"/>
            </a:solidFill>
            <a:ln w="12700" cap="rnd">
              <a:solidFill>
                <a:srgbClr val="000000"/>
              </a:solidFill>
              <a:round/>
              <a:headEnd/>
              <a:tailEnd/>
            </a:ln>
          </p:spPr>
          <p:txBody>
            <a:bodyPr/>
            <a:lstStyle/>
            <a:p>
              <a:endParaRPr lang="en-US"/>
            </a:p>
          </p:txBody>
        </p:sp>
        <p:grpSp>
          <p:nvGrpSpPr>
            <p:cNvPr id="89112" name="Group 75"/>
            <p:cNvGrpSpPr>
              <a:grpSpLocks/>
            </p:cNvGrpSpPr>
            <p:nvPr/>
          </p:nvGrpSpPr>
          <p:grpSpPr bwMode="auto">
            <a:xfrm>
              <a:off x="3366" y="2719"/>
              <a:ext cx="327" cy="364"/>
              <a:chOff x="3366" y="2719"/>
              <a:chExt cx="327" cy="364"/>
            </a:xfrm>
          </p:grpSpPr>
          <p:sp>
            <p:nvSpPr>
              <p:cNvPr id="89121" name="Oval 76"/>
              <p:cNvSpPr>
                <a:spLocks noChangeArrowheads="1"/>
              </p:cNvSpPr>
              <p:nvPr/>
            </p:nvSpPr>
            <p:spPr bwMode="auto">
              <a:xfrm>
                <a:off x="3366" y="2719"/>
                <a:ext cx="327" cy="364"/>
              </a:xfrm>
              <a:prstGeom prst="ellipse">
                <a:avLst/>
              </a:prstGeom>
              <a:solidFill>
                <a:srgbClr val="202020"/>
              </a:solidFill>
              <a:ln w="12700">
                <a:solidFill>
                  <a:srgbClr val="000000"/>
                </a:solidFill>
                <a:round/>
                <a:headEnd/>
                <a:tailEnd/>
              </a:ln>
            </p:spPr>
            <p:txBody>
              <a:bodyPr wrap="none" anchor="ctr"/>
              <a:lstStyle/>
              <a:p>
                <a:endParaRPr lang="en-US"/>
              </a:p>
            </p:txBody>
          </p:sp>
          <p:sp>
            <p:nvSpPr>
              <p:cNvPr id="89122" name="Oval 77"/>
              <p:cNvSpPr>
                <a:spLocks noChangeArrowheads="1"/>
              </p:cNvSpPr>
              <p:nvPr/>
            </p:nvSpPr>
            <p:spPr bwMode="auto">
              <a:xfrm>
                <a:off x="3477" y="2847"/>
                <a:ext cx="96" cy="107"/>
              </a:xfrm>
              <a:prstGeom prst="ellipse">
                <a:avLst/>
              </a:prstGeom>
              <a:solidFill>
                <a:srgbClr val="808080"/>
              </a:solidFill>
              <a:ln w="12700">
                <a:solidFill>
                  <a:srgbClr val="000000"/>
                </a:solidFill>
                <a:round/>
                <a:headEnd/>
                <a:tailEnd/>
              </a:ln>
            </p:spPr>
            <p:txBody>
              <a:bodyPr wrap="none" anchor="ctr"/>
              <a:lstStyle/>
              <a:p>
                <a:endParaRPr lang="en-US"/>
              </a:p>
            </p:txBody>
          </p:sp>
          <p:sp>
            <p:nvSpPr>
              <p:cNvPr id="89123" name="Oval 78"/>
              <p:cNvSpPr>
                <a:spLocks noChangeArrowheads="1"/>
              </p:cNvSpPr>
              <p:nvPr/>
            </p:nvSpPr>
            <p:spPr bwMode="auto">
              <a:xfrm>
                <a:off x="3502" y="2874"/>
                <a:ext cx="45" cy="54"/>
              </a:xfrm>
              <a:prstGeom prst="ellipse">
                <a:avLst/>
              </a:prstGeom>
              <a:solidFill>
                <a:srgbClr val="404040"/>
              </a:solidFill>
              <a:ln w="12700">
                <a:solidFill>
                  <a:srgbClr val="000000"/>
                </a:solidFill>
                <a:round/>
                <a:headEnd/>
                <a:tailEnd/>
              </a:ln>
            </p:spPr>
            <p:txBody>
              <a:bodyPr wrap="none" anchor="ctr"/>
              <a:lstStyle/>
              <a:p>
                <a:endParaRPr lang="en-US"/>
              </a:p>
            </p:txBody>
          </p:sp>
        </p:grpSp>
        <p:sp>
          <p:nvSpPr>
            <p:cNvPr id="89113" name="Oval 79"/>
            <p:cNvSpPr>
              <a:spLocks noChangeArrowheads="1"/>
            </p:cNvSpPr>
            <p:nvPr/>
          </p:nvSpPr>
          <p:spPr bwMode="auto">
            <a:xfrm>
              <a:off x="3383" y="2739"/>
              <a:ext cx="294" cy="326"/>
            </a:xfrm>
            <a:prstGeom prst="ellipse">
              <a:avLst/>
            </a:prstGeom>
            <a:noFill/>
            <a:ln w="12700">
              <a:solidFill>
                <a:srgbClr val="000000"/>
              </a:solidFill>
              <a:round/>
              <a:headEnd/>
              <a:tailEnd/>
            </a:ln>
          </p:spPr>
          <p:txBody>
            <a:bodyPr wrap="none" anchor="ctr"/>
            <a:lstStyle/>
            <a:p>
              <a:endParaRPr lang="en-US"/>
            </a:p>
          </p:txBody>
        </p:sp>
        <p:sp>
          <p:nvSpPr>
            <p:cNvPr id="89114" name="Freeform 80"/>
            <p:cNvSpPr>
              <a:spLocks/>
            </p:cNvSpPr>
            <p:nvPr/>
          </p:nvSpPr>
          <p:spPr bwMode="auto">
            <a:xfrm>
              <a:off x="2944" y="2667"/>
              <a:ext cx="237" cy="310"/>
            </a:xfrm>
            <a:custGeom>
              <a:avLst/>
              <a:gdLst>
                <a:gd name="T0" fmla="*/ 236 w 237"/>
                <a:gd name="T1" fmla="*/ 213 h 310"/>
                <a:gd name="T2" fmla="*/ 179 w 237"/>
                <a:gd name="T3" fmla="*/ 213 h 310"/>
                <a:gd name="T4" fmla="*/ 179 w 237"/>
                <a:gd name="T5" fmla="*/ 149 h 310"/>
                <a:gd name="T6" fmla="*/ 185 w 237"/>
                <a:gd name="T7" fmla="*/ 149 h 310"/>
                <a:gd name="T8" fmla="*/ 185 w 237"/>
                <a:gd name="T9" fmla="*/ 0 h 310"/>
                <a:gd name="T10" fmla="*/ 125 w 237"/>
                <a:gd name="T11" fmla="*/ 0 h 310"/>
                <a:gd name="T12" fmla="*/ 125 w 237"/>
                <a:gd name="T13" fmla="*/ 26 h 310"/>
                <a:gd name="T14" fmla="*/ 14 w 237"/>
                <a:gd name="T15" fmla="*/ 26 h 310"/>
                <a:gd name="T16" fmla="*/ 13 w 237"/>
                <a:gd name="T17" fmla="*/ 26 h 310"/>
                <a:gd name="T18" fmla="*/ 11 w 237"/>
                <a:gd name="T19" fmla="*/ 28 h 310"/>
                <a:gd name="T20" fmla="*/ 10 w 237"/>
                <a:gd name="T21" fmla="*/ 30 h 310"/>
                <a:gd name="T22" fmla="*/ 8 w 237"/>
                <a:gd name="T23" fmla="*/ 32 h 310"/>
                <a:gd name="T24" fmla="*/ 7 w 237"/>
                <a:gd name="T25" fmla="*/ 35 h 310"/>
                <a:gd name="T26" fmla="*/ 5 w 237"/>
                <a:gd name="T27" fmla="*/ 40 h 310"/>
                <a:gd name="T28" fmla="*/ 4 w 237"/>
                <a:gd name="T29" fmla="*/ 44 h 310"/>
                <a:gd name="T30" fmla="*/ 3 w 237"/>
                <a:gd name="T31" fmla="*/ 49 h 310"/>
                <a:gd name="T32" fmla="*/ 2 w 237"/>
                <a:gd name="T33" fmla="*/ 54 h 310"/>
                <a:gd name="T34" fmla="*/ 1 w 237"/>
                <a:gd name="T35" fmla="*/ 58 h 310"/>
                <a:gd name="T36" fmla="*/ 1 w 237"/>
                <a:gd name="T37" fmla="*/ 64 h 310"/>
                <a:gd name="T38" fmla="*/ 0 w 237"/>
                <a:gd name="T39" fmla="*/ 71 h 310"/>
                <a:gd name="T40" fmla="*/ 0 w 237"/>
                <a:gd name="T41" fmla="*/ 309 h 310"/>
                <a:gd name="T42" fmla="*/ 236 w 237"/>
                <a:gd name="T43" fmla="*/ 309 h 310"/>
                <a:gd name="T44" fmla="*/ 236 w 237"/>
                <a:gd name="T45" fmla="*/ 213 h 3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7"/>
                <a:gd name="T70" fmla="*/ 0 h 310"/>
                <a:gd name="T71" fmla="*/ 237 w 237"/>
                <a:gd name="T72" fmla="*/ 310 h 3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7" h="310">
                  <a:moveTo>
                    <a:pt x="236" y="213"/>
                  </a:moveTo>
                  <a:lnTo>
                    <a:pt x="179" y="213"/>
                  </a:lnTo>
                  <a:lnTo>
                    <a:pt x="179" y="149"/>
                  </a:lnTo>
                  <a:lnTo>
                    <a:pt x="185" y="149"/>
                  </a:lnTo>
                  <a:lnTo>
                    <a:pt x="185" y="0"/>
                  </a:lnTo>
                  <a:lnTo>
                    <a:pt x="125" y="0"/>
                  </a:lnTo>
                  <a:lnTo>
                    <a:pt x="125" y="26"/>
                  </a:lnTo>
                  <a:lnTo>
                    <a:pt x="14" y="26"/>
                  </a:lnTo>
                  <a:lnTo>
                    <a:pt x="13" y="26"/>
                  </a:lnTo>
                  <a:lnTo>
                    <a:pt x="11" y="28"/>
                  </a:lnTo>
                  <a:lnTo>
                    <a:pt x="10" y="30"/>
                  </a:lnTo>
                  <a:lnTo>
                    <a:pt x="8" y="32"/>
                  </a:lnTo>
                  <a:lnTo>
                    <a:pt x="7" y="35"/>
                  </a:lnTo>
                  <a:lnTo>
                    <a:pt x="5" y="40"/>
                  </a:lnTo>
                  <a:lnTo>
                    <a:pt x="4" y="44"/>
                  </a:lnTo>
                  <a:lnTo>
                    <a:pt x="3" y="49"/>
                  </a:lnTo>
                  <a:lnTo>
                    <a:pt x="2" y="54"/>
                  </a:lnTo>
                  <a:lnTo>
                    <a:pt x="1" y="58"/>
                  </a:lnTo>
                  <a:lnTo>
                    <a:pt x="1" y="64"/>
                  </a:lnTo>
                  <a:lnTo>
                    <a:pt x="0" y="71"/>
                  </a:lnTo>
                  <a:lnTo>
                    <a:pt x="0" y="309"/>
                  </a:lnTo>
                  <a:lnTo>
                    <a:pt x="236" y="309"/>
                  </a:lnTo>
                  <a:lnTo>
                    <a:pt x="236" y="213"/>
                  </a:lnTo>
                </a:path>
              </a:pathLst>
            </a:custGeom>
            <a:solidFill>
              <a:srgbClr val="FF0000"/>
            </a:solidFill>
            <a:ln w="12700" cap="rnd">
              <a:solidFill>
                <a:srgbClr val="000000"/>
              </a:solidFill>
              <a:round/>
              <a:headEnd/>
              <a:tailEnd/>
            </a:ln>
          </p:spPr>
          <p:txBody>
            <a:bodyPr/>
            <a:lstStyle/>
            <a:p>
              <a:endParaRPr lang="en-US"/>
            </a:p>
          </p:txBody>
        </p:sp>
        <p:grpSp>
          <p:nvGrpSpPr>
            <p:cNvPr id="89115" name="Group 81"/>
            <p:cNvGrpSpPr>
              <a:grpSpLocks/>
            </p:cNvGrpSpPr>
            <p:nvPr/>
          </p:nvGrpSpPr>
          <p:grpSpPr bwMode="auto">
            <a:xfrm>
              <a:off x="2807" y="2717"/>
              <a:ext cx="327" cy="363"/>
              <a:chOff x="2807" y="2717"/>
              <a:chExt cx="327" cy="363"/>
            </a:xfrm>
          </p:grpSpPr>
          <p:sp>
            <p:nvSpPr>
              <p:cNvPr id="89117" name="Oval 82"/>
              <p:cNvSpPr>
                <a:spLocks noChangeArrowheads="1"/>
              </p:cNvSpPr>
              <p:nvPr/>
            </p:nvSpPr>
            <p:spPr bwMode="auto">
              <a:xfrm>
                <a:off x="2807" y="2717"/>
                <a:ext cx="327" cy="363"/>
              </a:xfrm>
              <a:prstGeom prst="ellipse">
                <a:avLst/>
              </a:prstGeom>
              <a:solidFill>
                <a:srgbClr val="202020"/>
              </a:solidFill>
              <a:ln w="12700">
                <a:solidFill>
                  <a:srgbClr val="000000"/>
                </a:solidFill>
                <a:round/>
                <a:headEnd/>
                <a:tailEnd/>
              </a:ln>
            </p:spPr>
            <p:txBody>
              <a:bodyPr wrap="none" anchor="ctr"/>
              <a:lstStyle/>
              <a:p>
                <a:endParaRPr lang="en-US"/>
              </a:p>
            </p:txBody>
          </p:sp>
          <p:sp>
            <p:nvSpPr>
              <p:cNvPr id="89118" name="Oval 83"/>
              <p:cNvSpPr>
                <a:spLocks noChangeArrowheads="1"/>
              </p:cNvSpPr>
              <p:nvPr/>
            </p:nvSpPr>
            <p:spPr bwMode="auto">
              <a:xfrm>
                <a:off x="2923" y="2842"/>
                <a:ext cx="94" cy="108"/>
              </a:xfrm>
              <a:prstGeom prst="ellipse">
                <a:avLst/>
              </a:prstGeom>
              <a:solidFill>
                <a:srgbClr val="808080"/>
              </a:solidFill>
              <a:ln w="12700">
                <a:solidFill>
                  <a:srgbClr val="000000"/>
                </a:solidFill>
                <a:round/>
                <a:headEnd/>
                <a:tailEnd/>
              </a:ln>
            </p:spPr>
            <p:txBody>
              <a:bodyPr wrap="none" anchor="ctr"/>
              <a:lstStyle/>
              <a:p>
                <a:endParaRPr lang="en-US"/>
              </a:p>
            </p:txBody>
          </p:sp>
          <p:sp>
            <p:nvSpPr>
              <p:cNvPr id="89119" name="Oval 84"/>
              <p:cNvSpPr>
                <a:spLocks noChangeArrowheads="1"/>
              </p:cNvSpPr>
              <p:nvPr/>
            </p:nvSpPr>
            <p:spPr bwMode="auto">
              <a:xfrm>
                <a:off x="2948" y="2869"/>
                <a:ext cx="46" cy="54"/>
              </a:xfrm>
              <a:prstGeom prst="ellipse">
                <a:avLst/>
              </a:prstGeom>
              <a:solidFill>
                <a:srgbClr val="404040"/>
              </a:solidFill>
              <a:ln w="12700">
                <a:solidFill>
                  <a:srgbClr val="000000"/>
                </a:solidFill>
                <a:round/>
                <a:headEnd/>
                <a:tailEnd/>
              </a:ln>
            </p:spPr>
            <p:txBody>
              <a:bodyPr wrap="none" anchor="ctr"/>
              <a:lstStyle/>
              <a:p>
                <a:endParaRPr lang="en-US"/>
              </a:p>
            </p:txBody>
          </p:sp>
          <p:sp>
            <p:nvSpPr>
              <p:cNvPr id="89120" name="Oval 85"/>
              <p:cNvSpPr>
                <a:spLocks noChangeArrowheads="1"/>
              </p:cNvSpPr>
              <p:nvPr/>
            </p:nvSpPr>
            <p:spPr bwMode="auto">
              <a:xfrm>
                <a:off x="2823" y="2737"/>
                <a:ext cx="294" cy="326"/>
              </a:xfrm>
              <a:prstGeom prst="ellipse">
                <a:avLst/>
              </a:prstGeom>
              <a:noFill/>
              <a:ln w="12700">
                <a:solidFill>
                  <a:srgbClr val="000000"/>
                </a:solidFill>
                <a:round/>
                <a:headEnd/>
                <a:tailEnd/>
              </a:ln>
            </p:spPr>
            <p:txBody>
              <a:bodyPr wrap="none" anchor="ctr"/>
              <a:lstStyle/>
              <a:p>
                <a:endParaRPr lang="en-US"/>
              </a:p>
            </p:txBody>
          </p:sp>
        </p:grpSp>
        <p:sp>
          <p:nvSpPr>
            <p:cNvPr id="89116" name="Line 86"/>
            <p:cNvSpPr>
              <a:spLocks noChangeShapeType="1"/>
            </p:cNvSpPr>
            <p:nvPr/>
          </p:nvSpPr>
          <p:spPr bwMode="auto">
            <a:xfrm>
              <a:off x="3133" y="2771"/>
              <a:ext cx="127" cy="0"/>
            </a:xfrm>
            <a:prstGeom prst="line">
              <a:avLst/>
            </a:prstGeom>
            <a:noFill/>
            <a:ln w="12700">
              <a:solidFill>
                <a:schemeClr val="tx1"/>
              </a:solidFill>
              <a:round/>
              <a:headEnd/>
              <a:tailEnd/>
            </a:ln>
          </p:spPr>
          <p:txBody>
            <a:bodyPr wrap="none" anchor="ctr"/>
            <a:lstStyle/>
            <a:p>
              <a:endParaRPr lang="en-US"/>
            </a:p>
          </p:txBody>
        </p:sp>
      </p:grpSp>
      <p:sp>
        <p:nvSpPr>
          <p:cNvPr id="317527" name="Rectangle 87"/>
          <p:cNvSpPr>
            <a:spLocks noGrp="1" noChangeArrowheads="1"/>
          </p:cNvSpPr>
          <p:nvPr>
            <p:ph type="title" idx="4294967295"/>
          </p:nvPr>
        </p:nvSpPr>
        <p:spPr>
          <a:xfrm>
            <a:off x="0" y="1219200"/>
            <a:ext cx="5715000" cy="1143000"/>
          </a:xfrm>
        </p:spPr>
        <p:txBody>
          <a:bodyPr/>
          <a:lstStyle/>
          <a:p>
            <a:pPr eaLnBrk="1" hangingPunct="1">
              <a:defRPr/>
            </a:pPr>
            <a:r>
              <a:rPr lang="en-US" sz="4800" smtClean="0"/>
              <a:t>COMPACTION</a:t>
            </a:r>
          </a:p>
        </p:txBody>
      </p:sp>
      <p:sp>
        <p:nvSpPr>
          <p:cNvPr id="89092" name="Text Box 88"/>
          <p:cNvSpPr txBox="1">
            <a:spLocks noChangeArrowheads="1"/>
          </p:cNvSpPr>
          <p:nvPr/>
        </p:nvSpPr>
        <p:spPr bwMode="auto">
          <a:xfrm>
            <a:off x="838200" y="3629025"/>
            <a:ext cx="2819400" cy="1552575"/>
          </a:xfrm>
          <a:prstGeom prst="rect">
            <a:avLst/>
          </a:prstGeom>
          <a:noFill/>
          <a:ln w="9525">
            <a:noFill/>
            <a:miter lim="800000"/>
            <a:headEnd/>
            <a:tailEnd/>
          </a:ln>
        </p:spPr>
        <p:txBody>
          <a:bodyPr>
            <a:spAutoFit/>
          </a:bodyPr>
          <a:lstStyle/>
          <a:p>
            <a:pPr algn="ctr">
              <a:spcBef>
                <a:spcPct val="50000"/>
              </a:spcBef>
            </a:pPr>
            <a:r>
              <a:rPr lang="en-US" sz="2400" b="1">
                <a:latin typeface="Arial" charset="0"/>
              </a:rPr>
              <a:t>GOOD COMPACTION LEADS TO GOOD PERFORMANCE</a:t>
            </a:r>
          </a:p>
        </p:txBody>
      </p:sp>
    </p:spTree>
    <p:extLst>
      <p:ext uri="{BB962C8B-B14F-4D97-AF65-F5344CB8AC3E}">
        <p14:creationId xmlns:p14="http://schemas.microsoft.com/office/powerpoint/2010/main" val="36814991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title" idx="4294967295"/>
          </p:nvPr>
        </p:nvSpPr>
        <p:spPr>
          <a:xfrm>
            <a:off x="0" y="381000"/>
            <a:ext cx="8229600" cy="1371600"/>
          </a:xfrm>
        </p:spPr>
        <p:txBody>
          <a:bodyPr/>
          <a:lstStyle/>
          <a:p>
            <a:pPr eaLnBrk="1" hangingPunct="1">
              <a:defRPr/>
            </a:pPr>
            <a:r>
              <a:rPr lang="en-US" b="1" smtClean="0"/>
              <a:t>Reason For Compaction</a:t>
            </a:r>
          </a:p>
        </p:txBody>
      </p:sp>
      <p:sp>
        <p:nvSpPr>
          <p:cNvPr id="319491" name="Rectangle 3"/>
          <p:cNvSpPr>
            <a:spLocks noGrp="1" noChangeArrowheads="1"/>
          </p:cNvSpPr>
          <p:nvPr>
            <p:ph idx="4294967295"/>
          </p:nvPr>
        </p:nvSpPr>
        <p:spPr>
          <a:xfrm>
            <a:off x="914400" y="1752600"/>
            <a:ext cx="8229600" cy="4114800"/>
          </a:xfrm>
        </p:spPr>
        <p:txBody>
          <a:bodyPr/>
          <a:lstStyle/>
          <a:p>
            <a:pPr eaLnBrk="1" hangingPunct="1">
              <a:lnSpc>
                <a:spcPct val="120000"/>
              </a:lnSpc>
              <a:defRPr/>
            </a:pPr>
            <a:r>
              <a:rPr lang="en-US" b="1" dirty="0" smtClean="0"/>
              <a:t>To prevent further compaction</a:t>
            </a:r>
          </a:p>
          <a:p>
            <a:pPr eaLnBrk="1" hangingPunct="1">
              <a:lnSpc>
                <a:spcPct val="120000"/>
              </a:lnSpc>
              <a:defRPr/>
            </a:pPr>
            <a:r>
              <a:rPr lang="en-US" b="1" dirty="0" smtClean="0"/>
              <a:t>To provide shear strength or resistance to rutting</a:t>
            </a:r>
          </a:p>
          <a:p>
            <a:pPr eaLnBrk="1" hangingPunct="1">
              <a:lnSpc>
                <a:spcPct val="120000"/>
              </a:lnSpc>
              <a:defRPr/>
            </a:pPr>
            <a:r>
              <a:rPr lang="en-US" b="1" dirty="0" smtClean="0"/>
              <a:t>To ensure the mixture is waterproof</a:t>
            </a:r>
          </a:p>
          <a:p>
            <a:pPr eaLnBrk="1" hangingPunct="1">
              <a:lnSpc>
                <a:spcPct val="120000"/>
              </a:lnSpc>
              <a:defRPr/>
            </a:pPr>
            <a:r>
              <a:rPr lang="en-US" b="1" dirty="0" smtClean="0"/>
              <a:t>To prevent excessive oxidation of the asphalt binder</a:t>
            </a:r>
          </a:p>
          <a:p>
            <a:pPr eaLnBrk="1" hangingPunct="1">
              <a:lnSpc>
                <a:spcPct val="120000"/>
              </a:lnSpc>
              <a:defRPr/>
            </a:pPr>
            <a:endParaRPr lang="en-US" b="1" dirty="0" smtClean="0"/>
          </a:p>
          <a:p>
            <a:pPr eaLnBrk="1" hangingPunct="1">
              <a:lnSpc>
                <a:spcPct val="120000"/>
              </a:lnSpc>
              <a:defRPr/>
            </a:pPr>
            <a:endParaRPr lang="en-US" b="1" dirty="0" smtClean="0"/>
          </a:p>
        </p:txBody>
      </p:sp>
    </p:spTree>
    <p:extLst>
      <p:ext uri="{BB962C8B-B14F-4D97-AF65-F5344CB8AC3E}">
        <p14:creationId xmlns:p14="http://schemas.microsoft.com/office/powerpoint/2010/main" val="3114414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94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19491">
                                            <p:txEl>
                                              <p:pRg st="0" end="0"/>
                                            </p:txEl>
                                          </p:spTgt>
                                        </p:tgtEl>
                                        <p:attrNameLst>
                                          <p:attrName>ppt_c</p:attrName>
                                        </p:attrNameLst>
                                      </p:cBhvr>
                                      <p:to>
                                        <a:schemeClr val="accent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949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19491">
                                            <p:txEl>
                                              <p:pRg st="1" end="1"/>
                                            </p:txEl>
                                          </p:spTgt>
                                        </p:tgtEl>
                                        <p:attrNameLst>
                                          <p:attrName>ppt_c</p:attrName>
                                        </p:attrNameLst>
                                      </p:cBhvr>
                                      <p:to>
                                        <a:schemeClr val="accent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194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19491">
                                            <p:txEl>
                                              <p:pRg st="2" end="2"/>
                                            </p:txEl>
                                          </p:spTgt>
                                        </p:tgtEl>
                                        <p:attrNameLst>
                                          <p:attrName>ppt_c</p:attrName>
                                        </p:attrNameLst>
                                      </p:cBhvr>
                                      <p:to>
                                        <a:schemeClr val="accent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1949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19491">
                                            <p:txEl>
                                              <p:pRg st="3" end="3"/>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idx="4294967295"/>
          </p:nvPr>
        </p:nvSpPr>
        <p:spPr>
          <a:xfrm>
            <a:off x="0" y="152400"/>
            <a:ext cx="7772400" cy="1143000"/>
          </a:xfrm>
        </p:spPr>
        <p:txBody>
          <a:bodyPr/>
          <a:lstStyle/>
          <a:p>
            <a:pPr eaLnBrk="1" hangingPunct="1">
              <a:defRPr/>
            </a:pPr>
            <a:r>
              <a:rPr lang="en-US" b="1" dirty="0" smtClean="0"/>
              <a:t>Durability </a:t>
            </a:r>
            <a:r>
              <a:rPr lang="en-US" b="1" dirty="0" err="1" smtClean="0"/>
              <a:t>vs</a:t>
            </a:r>
            <a:r>
              <a:rPr lang="en-US" b="1" dirty="0" smtClean="0"/>
              <a:t> Air Voids</a:t>
            </a:r>
          </a:p>
        </p:txBody>
      </p:sp>
      <p:sp>
        <p:nvSpPr>
          <p:cNvPr id="91139" name="Line 3"/>
          <p:cNvSpPr>
            <a:spLocks noChangeShapeType="1"/>
          </p:cNvSpPr>
          <p:nvPr/>
        </p:nvSpPr>
        <p:spPr bwMode="auto">
          <a:xfrm>
            <a:off x="1066800" y="4953000"/>
            <a:ext cx="7086600" cy="0"/>
          </a:xfrm>
          <a:prstGeom prst="line">
            <a:avLst/>
          </a:prstGeom>
          <a:noFill/>
          <a:ln w="9525">
            <a:solidFill>
              <a:schemeClr val="tx1"/>
            </a:solidFill>
            <a:round/>
            <a:headEnd/>
            <a:tailEnd/>
          </a:ln>
        </p:spPr>
        <p:txBody>
          <a:bodyPr wrap="none" anchor="ctr"/>
          <a:lstStyle/>
          <a:p>
            <a:endParaRPr lang="en-US"/>
          </a:p>
        </p:txBody>
      </p:sp>
      <p:sp>
        <p:nvSpPr>
          <p:cNvPr id="91140" name="Line 4"/>
          <p:cNvSpPr>
            <a:spLocks noChangeShapeType="1"/>
          </p:cNvSpPr>
          <p:nvPr/>
        </p:nvSpPr>
        <p:spPr bwMode="auto">
          <a:xfrm>
            <a:off x="1524000" y="4724400"/>
            <a:ext cx="0" cy="457200"/>
          </a:xfrm>
          <a:prstGeom prst="line">
            <a:avLst/>
          </a:prstGeom>
          <a:noFill/>
          <a:ln w="28575">
            <a:solidFill>
              <a:schemeClr val="tx1"/>
            </a:solidFill>
            <a:round/>
            <a:headEnd/>
            <a:tailEnd/>
          </a:ln>
        </p:spPr>
        <p:txBody>
          <a:bodyPr wrap="none" anchor="ctr"/>
          <a:lstStyle/>
          <a:p>
            <a:endParaRPr lang="en-US"/>
          </a:p>
        </p:txBody>
      </p:sp>
      <p:sp>
        <p:nvSpPr>
          <p:cNvPr id="91141" name="Line 5"/>
          <p:cNvSpPr>
            <a:spLocks noChangeShapeType="1"/>
          </p:cNvSpPr>
          <p:nvPr/>
        </p:nvSpPr>
        <p:spPr bwMode="auto">
          <a:xfrm>
            <a:off x="7391400" y="4724400"/>
            <a:ext cx="0" cy="457200"/>
          </a:xfrm>
          <a:prstGeom prst="line">
            <a:avLst/>
          </a:prstGeom>
          <a:noFill/>
          <a:ln w="28575">
            <a:solidFill>
              <a:schemeClr val="tx1"/>
            </a:solidFill>
            <a:round/>
            <a:headEnd/>
            <a:tailEnd/>
          </a:ln>
        </p:spPr>
        <p:txBody>
          <a:bodyPr wrap="none" anchor="ctr"/>
          <a:lstStyle/>
          <a:p>
            <a:endParaRPr lang="en-US"/>
          </a:p>
        </p:txBody>
      </p:sp>
      <p:sp>
        <p:nvSpPr>
          <p:cNvPr id="91142" name="Text Box 6"/>
          <p:cNvSpPr txBox="1">
            <a:spLocks noChangeArrowheads="1"/>
          </p:cNvSpPr>
          <p:nvPr/>
        </p:nvSpPr>
        <p:spPr bwMode="auto">
          <a:xfrm>
            <a:off x="2286000" y="5181600"/>
            <a:ext cx="4648200" cy="457200"/>
          </a:xfrm>
          <a:prstGeom prst="rect">
            <a:avLst/>
          </a:prstGeom>
          <a:noFill/>
          <a:ln w="9525">
            <a:noFill/>
            <a:miter lim="800000"/>
            <a:headEnd/>
            <a:tailEnd/>
          </a:ln>
        </p:spPr>
        <p:txBody>
          <a:bodyPr>
            <a:spAutoFit/>
          </a:bodyPr>
          <a:lstStyle/>
          <a:p>
            <a:pPr algn="ctr">
              <a:spcBef>
                <a:spcPct val="50000"/>
              </a:spcBef>
            </a:pPr>
            <a:r>
              <a:rPr lang="en-US" sz="2400" b="1" dirty="0">
                <a:latin typeface="Arial" charset="0"/>
              </a:rPr>
              <a:t>% Air Voids</a:t>
            </a:r>
          </a:p>
        </p:txBody>
      </p:sp>
      <p:sp>
        <p:nvSpPr>
          <p:cNvPr id="91143" name="Freeform 7"/>
          <p:cNvSpPr>
            <a:spLocks/>
          </p:cNvSpPr>
          <p:nvPr/>
        </p:nvSpPr>
        <p:spPr bwMode="auto">
          <a:xfrm>
            <a:off x="1371600" y="1219200"/>
            <a:ext cx="6324600" cy="2730500"/>
          </a:xfrm>
          <a:custGeom>
            <a:avLst/>
            <a:gdLst>
              <a:gd name="T0" fmla="*/ 0 w 3984"/>
              <a:gd name="T1" fmla="*/ 2147483647 h 1720"/>
              <a:gd name="T2" fmla="*/ 2147483647 w 3984"/>
              <a:gd name="T3" fmla="*/ 705643748 h 1720"/>
              <a:gd name="T4" fmla="*/ 2147483647 w 3984"/>
              <a:gd name="T5" fmla="*/ 100806246 h 1720"/>
              <a:gd name="T6" fmla="*/ 0 60000 65536"/>
              <a:gd name="T7" fmla="*/ 0 60000 65536"/>
              <a:gd name="T8" fmla="*/ 0 60000 65536"/>
              <a:gd name="T9" fmla="*/ 0 w 3984"/>
              <a:gd name="T10" fmla="*/ 0 h 1720"/>
              <a:gd name="T11" fmla="*/ 3984 w 3984"/>
              <a:gd name="T12" fmla="*/ 1720 h 1720"/>
            </a:gdLst>
            <a:ahLst/>
            <a:cxnLst>
              <a:cxn ang="T6">
                <a:pos x="T0" y="T1"/>
              </a:cxn>
              <a:cxn ang="T7">
                <a:pos x="T2" y="T3"/>
              </a:cxn>
              <a:cxn ang="T8">
                <a:pos x="T4" y="T5"/>
              </a:cxn>
            </a:cxnLst>
            <a:rect l="T9" t="T10" r="T11" b="T12"/>
            <a:pathLst>
              <a:path w="3984" h="1720">
                <a:moveTo>
                  <a:pt x="0" y="1720"/>
                </a:moveTo>
                <a:cubicBezTo>
                  <a:pt x="892" y="1140"/>
                  <a:pt x="1784" y="560"/>
                  <a:pt x="2448" y="280"/>
                </a:cubicBezTo>
                <a:cubicBezTo>
                  <a:pt x="3112" y="0"/>
                  <a:pt x="3548" y="20"/>
                  <a:pt x="3984" y="40"/>
                </a:cubicBezTo>
              </a:path>
            </a:pathLst>
          </a:custGeom>
          <a:noFill/>
          <a:ln w="38100">
            <a:solidFill>
              <a:schemeClr val="tx1"/>
            </a:solidFill>
            <a:round/>
            <a:headEnd/>
            <a:tailEnd/>
          </a:ln>
        </p:spPr>
        <p:txBody>
          <a:bodyPr wrap="none" anchor="ctr"/>
          <a:lstStyle/>
          <a:p>
            <a:endParaRPr lang="en-US"/>
          </a:p>
        </p:txBody>
      </p:sp>
      <p:sp>
        <p:nvSpPr>
          <p:cNvPr id="91144" name="Freeform 8"/>
          <p:cNvSpPr>
            <a:spLocks/>
          </p:cNvSpPr>
          <p:nvPr/>
        </p:nvSpPr>
        <p:spPr bwMode="auto">
          <a:xfrm>
            <a:off x="1524000" y="1219200"/>
            <a:ext cx="5867400" cy="2603500"/>
          </a:xfrm>
          <a:custGeom>
            <a:avLst/>
            <a:gdLst>
              <a:gd name="T0" fmla="*/ 2147483647 w 3696"/>
              <a:gd name="T1" fmla="*/ 2147483647 h 1640"/>
              <a:gd name="T2" fmla="*/ 2147483647 w 3696"/>
              <a:gd name="T3" fmla="*/ 624998762 h 1640"/>
              <a:gd name="T4" fmla="*/ 0 w 3696"/>
              <a:gd name="T5" fmla="*/ 383063735 h 1640"/>
              <a:gd name="T6" fmla="*/ 0 60000 65536"/>
              <a:gd name="T7" fmla="*/ 0 60000 65536"/>
              <a:gd name="T8" fmla="*/ 0 60000 65536"/>
              <a:gd name="T9" fmla="*/ 0 w 3696"/>
              <a:gd name="T10" fmla="*/ 0 h 1640"/>
              <a:gd name="T11" fmla="*/ 3696 w 3696"/>
              <a:gd name="T12" fmla="*/ 1640 h 1640"/>
            </a:gdLst>
            <a:ahLst/>
            <a:cxnLst>
              <a:cxn ang="T6">
                <a:pos x="T0" y="T1"/>
              </a:cxn>
              <a:cxn ang="T7">
                <a:pos x="T2" y="T3"/>
              </a:cxn>
              <a:cxn ang="T8">
                <a:pos x="T4" y="T5"/>
              </a:cxn>
            </a:cxnLst>
            <a:rect l="T9" t="T10" r="T11" b="T12"/>
            <a:pathLst>
              <a:path w="3696" h="1640">
                <a:moveTo>
                  <a:pt x="3696" y="1640"/>
                </a:moveTo>
                <a:cubicBezTo>
                  <a:pt x="2852" y="1068"/>
                  <a:pt x="2008" y="496"/>
                  <a:pt x="1392" y="248"/>
                </a:cubicBezTo>
                <a:cubicBezTo>
                  <a:pt x="776" y="0"/>
                  <a:pt x="232" y="184"/>
                  <a:pt x="0" y="152"/>
                </a:cubicBezTo>
              </a:path>
            </a:pathLst>
          </a:custGeom>
          <a:noFill/>
          <a:ln w="38100">
            <a:solidFill>
              <a:schemeClr val="tx1"/>
            </a:solidFill>
            <a:round/>
            <a:headEnd/>
            <a:tailEnd/>
          </a:ln>
        </p:spPr>
        <p:txBody>
          <a:bodyPr wrap="none" anchor="ctr"/>
          <a:lstStyle/>
          <a:p>
            <a:endParaRPr lang="en-US"/>
          </a:p>
        </p:txBody>
      </p:sp>
      <p:sp>
        <p:nvSpPr>
          <p:cNvPr id="91145" name="Text Box 9"/>
          <p:cNvSpPr txBox="1">
            <a:spLocks noChangeArrowheads="1"/>
          </p:cNvSpPr>
          <p:nvPr/>
        </p:nvSpPr>
        <p:spPr bwMode="auto">
          <a:xfrm>
            <a:off x="6324600" y="1447800"/>
            <a:ext cx="2286000" cy="519113"/>
          </a:xfrm>
          <a:prstGeom prst="rect">
            <a:avLst/>
          </a:prstGeom>
          <a:noFill/>
          <a:ln w="9525">
            <a:noFill/>
            <a:miter lim="800000"/>
            <a:headEnd/>
            <a:tailEnd/>
          </a:ln>
        </p:spPr>
        <p:txBody>
          <a:bodyPr>
            <a:spAutoFit/>
          </a:bodyPr>
          <a:lstStyle/>
          <a:p>
            <a:pPr>
              <a:spcBef>
                <a:spcPct val="50000"/>
              </a:spcBef>
            </a:pPr>
            <a:r>
              <a:rPr lang="en-US" sz="2800" b="1" dirty="0">
                <a:latin typeface="Arial" charset="0"/>
              </a:rPr>
              <a:t>Stability</a:t>
            </a:r>
          </a:p>
        </p:txBody>
      </p:sp>
      <p:sp>
        <p:nvSpPr>
          <p:cNvPr id="91146" name="Text Box 10"/>
          <p:cNvSpPr txBox="1">
            <a:spLocks noChangeArrowheads="1"/>
          </p:cNvSpPr>
          <p:nvPr/>
        </p:nvSpPr>
        <p:spPr bwMode="auto">
          <a:xfrm>
            <a:off x="1066800" y="1524000"/>
            <a:ext cx="2057400" cy="519113"/>
          </a:xfrm>
          <a:prstGeom prst="rect">
            <a:avLst/>
          </a:prstGeom>
          <a:noFill/>
          <a:ln w="9525">
            <a:noFill/>
            <a:miter lim="800000"/>
            <a:headEnd/>
            <a:tailEnd/>
          </a:ln>
        </p:spPr>
        <p:txBody>
          <a:bodyPr>
            <a:spAutoFit/>
          </a:bodyPr>
          <a:lstStyle/>
          <a:p>
            <a:pPr>
              <a:spcBef>
                <a:spcPct val="50000"/>
              </a:spcBef>
            </a:pPr>
            <a:r>
              <a:rPr lang="en-US" sz="2800" b="1" dirty="0">
                <a:latin typeface="Arial" charset="0"/>
              </a:rPr>
              <a:t>Cohesion</a:t>
            </a:r>
          </a:p>
        </p:txBody>
      </p:sp>
      <p:sp>
        <p:nvSpPr>
          <p:cNvPr id="91147" name="Text Box 11"/>
          <p:cNvSpPr txBox="1">
            <a:spLocks noChangeArrowheads="1"/>
          </p:cNvSpPr>
          <p:nvPr/>
        </p:nvSpPr>
        <p:spPr bwMode="auto">
          <a:xfrm>
            <a:off x="3505200" y="2743200"/>
            <a:ext cx="2286000" cy="1187450"/>
          </a:xfrm>
          <a:prstGeom prst="rect">
            <a:avLst/>
          </a:prstGeom>
          <a:noFill/>
          <a:ln w="9525">
            <a:noFill/>
            <a:miter lim="800000"/>
            <a:headEnd/>
            <a:tailEnd/>
          </a:ln>
        </p:spPr>
        <p:txBody>
          <a:bodyPr>
            <a:spAutoFit/>
          </a:bodyPr>
          <a:lstStyle/>
          <a:p>
            <a:pPr algn="ctr">
              <a:spcBef>
                <a:spcPct val="50000"/>
              </a:spcBef>
            </a:pPr>
            <a:r>
              <a:rPr lang="en-US" sz="2400" b="1" dirty="0">
                <a:latin typeface="Arial" charset="0"/>
              </a:rPr>
              <a:t>Zone of Highest Durability</a:t>
            </a:r>
          </a:p>
        </p:txBody>
      </p:sp>
      <p:sp>
        <p:nvSpPr>
          <p:cNvPr id="91148" name="Line 12"/>
          <p:cNvSpPr>
            <a:spLocks noChangeShapeType="1"/>
          </p:cNvSpPr>
          <p:nvPr/>
        </p:nvSpPr>
        <p:spPr bwMode="auto">
          <a:xfrm flipH="1">
            <a:off x="1600200" y="4267200"/>
            <a:ext cx="914400" cy="0"/>
          </a:xfrm>
          <a:prstGeom prst="line">
            <a:avLst/>
          </a:prstGeom>
          <a:noFill/>
          <a:ln w="57150">
            <a:solidFill>
              <a:schemeClr val="tx2"/>
            </a:solidFill>
            <a:round/>
            <a:headEnd/>
            <a:tailEnd type="triangle" w="med" len="med"/>
          </a:ln>
        </p:spPr>
        <p:txBody>
          <a:bodyPr wrap="none" anchor="ctr"/>
          <a:lstStyle/>
          <a:p>
            <a:endParaRPr lang="en-US"/>
          </a:p>
        </p:txBody>
      </p:sp>
      <p:sp>
        <p:nvSpPr>
          <p:cNvPr id="91149" name="Line 13"/>
          <p:cNvSpPr>
            <a:spLocks noChangeShapeType="1"/>
          </p:cNvSpPr>
          <p:nvPr/>
        </p:nvSpPr>
        <p:spPr bwMode="auto">
          <a:xfrm>
            <a:off x="7010400" y="4267200"/>
            <a:ext cx="1066800" cy="0"/>
          </a:xfrm>
          <a:prstGeom prst="line">
            <a:avLst/>
          </a:prstGeom>
          <a:noFill/>
          <a:ln w="57150">
            <a:solidFill>
              <a:schemeClr val="tx2"/>
            </a:solidFill>
            <a:round/>
            <a:headEnd/>
            <a:tailEnd type="triangle" w="med" len="med"/>
          </a:ln>
        </p:spPr>
        <p:txBody>
          <a:bodyPr wrap="none" anchor="ctr"/>
          <a:lstStyle/>
          <a:p>
            <a:endParaRPr lang="en-US"/>
          </a:p>
        </p:txBody>
      </p:sp>
      <p:sp>
        <p:nvSpPr>
          <p:cNvPr id="91150" name="Text Box 14"/>
          <p:cNvSpPr txBox="1">
            <a:spLocks noChangeArrowheads="1"/>
          </p:cNvSpPr>
          <p:nvPr/>
        </p:nvSpPr>
        <p:spPr bwMode="auto">
          <a:xfrm>
            <a:off x="1371600" y="5181600"/>
            <a:ext cx="990600" cy="457200"/>
          </a:xfrm>
          <a:prstGeom prst="rect">
            <a:avLst/>
          </a:prstGeom>
          <a:noFill/>
          <a:ln w="9525">
            <a:noFill/>
            <a:miter lim="800000"/>
            <a:headEnd/>
            <a:tailEnd/>
          </a:ln>
        </p:spPr>
        <p:txBody>
          <a:bodyPr>
            <a:spAutoFit/>
          </a:bodyPr>
          <a:lstStyle/>
          <a:p>
            <a:pPr>
              <a:spcBef>
                <a:spcPct val="50000"/>
              </a:spcBef>
            </a:pPr>
            <a:r>
              <a:rPr lang="en-US" sz="2400" b="1" dirty="0">
                <a:latin typeface="Arial" charset="0"/>
              </a:rPr>
              <a:t>0</a:t>
            </a:r>
          </a:p>
        </p:txBody>
      </p:sp>
      <p:sp>
        <p:nvSpPr>
          <p:cNvPr id="91151" name="Text Box 15"/>
          <p:cNvSpPr txBox="1">
            <a:spLocks noChangeArrowheads="1"/>
          </p:cNvSpPr>
          <p:nvPr/>
        </p:nvSpPr>
        <p:spPr bwMode="auto">
          <a:xfrm>
            <a:off x="1981200" y="4343400"/>
            <a:ext cx="1828800" cy="457200"/>
          </a:xfrm>
          <a:prstGeom prst="rect">
            <a:avLst/>
          </a:prstGeom>
          <a:noFill/>
          <a:ln w="9525">
            <a:noFill/>
            <a:miter lim="800000"/>
            <a:headEnd/>
            <a:tailEnd/>
          </a:ln>
        </p:spPr>
        <p:txBody>
          <a:bodyPr>
            <a:spAutoFit/>
          </a:bodyPr>
          <a:lstStyle/>
          <a:p>
            <a:pPr>
              <a:spcBef>
                <a:spcPct val="50000"/>
              </a:spcBef>
            </a:pPr>
            <a:r>
              <a:rPr lang="en-US" sz="2400" b="1" dirty="0">
                <a:latin typeface="Arial" charset="0"/>
              </a:rPr>
              <a:t>Flushing</a:t>
            </a:r>
          </a:p>
        </p:txBody>
      </p:sp>
      <p:sp>
        <p:nvSpPr>
          <p:cNvPr id="91152" name="Text Box 16"/>
          <p:cNvSpPr txBox="1">
            <a:spLocks noChangeArrowheads="1"/>
          </p:cNvSpPr>
          <p:nvPr/>
        </p:nvSpPr>
        <p:spPr bwMode="auto">
          <a:xfrm>
            <a:off x="6324600" y="4343400"/>
            <a:ext cx="2133600" cy="457200"/>
          </a:xfrm>
          <a:prstGeom prst="rect">
            <a:avLst/>
          </a:prstGeom>
          <a:noFill/>
          <a:ln w="9525">
            <a:noFill/>
            <a:miter lim="800000"/>
            <a:headEnd/>
            <a:tailEnd/>
          </a:ln>
        </p:spPr>
        <p:txBody>
          <a:bodyPr>
            <a:spAutoFit/>
          </a:bodyPr>
          <a:lstStyle/>
          <a:p>
            <a:pPr>
              <a:spcBef>
                <a:spcPct val="50000"/>
              </a:spcBef>
            </a:pPr>
            <a:r>
              <a:rPr lang="en-US" sz="2400" b="1">
                <a:latin typeface="Arial" charset="0"/>
              </a:rPr>
              <a:t>Raveling</a:t>
            </a:r>
          </a:p>
        </p:txBody>
      </p:sp>
    </p:spTree>
    <p:extLst>
      <p:ext uri="{BB962C8B-B14F-4D97-AF65-F5344CB8AC3E}">
        <p14:creationId xmlns:p14="http://schemas.microsoft.com/office/powerpoint/2010/main" val="433446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586" name="Rectangle 2"/>
          <p:cNvSpPr>
            <a:spLocks noGrp="1" noChangeArrowheads="1"/>
          </p:cNvSpPr>
          <p:nvPr>
            <p:ph type="title" idx="4294967295"/>
          </p:nvPr>
        </p:nvSpPr>
        <p:spPr>
          <a:xfrm>
            <a:off x="0" y="381000"/>
            <a:ext cx="8229600" cy="1371600"/>
          </a:xfrm>
        </p:spPr>
        <p:txBody>
          <a:bodyPr/>
          <a:lstStyle/>
          <a:p>
            <a:pPr eaLnBrk="1" hangingPunct="1">
              <a:defRPr/>
            </a:pPr>
            <a:r>
              <a:rPr lang="en-US" b="1" smtClean="0"/>
              <a:t>Factors Affecting Compaction</a:t>
            </a:r>
          </a:p>
        </p:txBody>
      </p:sp>
      <p:sp>
        <p:nvSpPr>
          <p:cNvPr id="323587" name="Rectangle 3"/>
          <p:cNvSpPr>
            <a:spLocks noGrp="1" noChangeArrowheads="1"/>
          </p:cNvSpPr>
          <p:nvPr>
            <p:ph idx="4294967295"/>
          </p:nvPr>
        </p:nvSpPr>
        <p:spPr>
          <a:xfrm>
            <a:off x="1447800" y="1981200"/>
            <a:ext cx="7696200" cy="4114800"/>
          </a:xfrm>
        </p:spPr>
        <p:txBody>
          <a:bodyPr/>
          <a:lstStyle/>
          <a:p>
            <a:pPr eaLnBrk="1" hangingPunct="1">
              <a:defRPr/>
            </a:pPr>
            <a:r>
              <a:rPr lang="en-US" b="1" dirty="0" smtClean="0"/>
              <a:t>Mix Properties</a:t>
            </a:r>
          </a:p>
          <a:p>
            <a:pPr lvl="1" eaLnBrk="1" hangingPunct="1">
              <a:defRPr/>
            </a:pPr>
            <a:r>
              <a:rPr lang="en-US" b="1" dirty="0" smtClean="0"/>
              <a:t>Aggregate</a:t>
            </a:r>
          </a:p>
          <a:p>
            <a:pPr lvl="1" eaLnBrk="1" hangingPunct="1">
              <a:defRPr/>
            </a:pPr>
            <a:r>
              <a:rPr lang="en-US" b="1" dirty="0" smtClean="0"/>
              <a:t>Asphalt </a:t>
            </a:r>
          </a:p>
          <a:p>
            <a:pPr lvl="1" eaLnBrk="1" hangingPunct="1">
              <a:defRPr/>
            </a:pPr>
            <a:r>
              <a:rPr lang="en-US" b="1" dirty="0" smtClean="0"/>
              <a:t>Mix Temperature</a:t>
            </a:r>
          </a:p>
          <a:p>
            <a:pPr eaLnBrk="1" hangingPunct="1">
              <a:defRPr/>
            </a:pPr>
            <a:r>
              <a:rPr lang="en-US" b="1" dirty="0" smtClean="0"/>
              <a:t>Layer Thickness</a:t>
            </a:r>
          </a:p>
          <a:p>
            <a:pPr eaLnBrk="1" hangingPunct="1">
              <a:defRPr/>
            </a:pPr>
            <a:r>
              <a:rPr lang="en-US" b="1" dirty="0" smtClean="0"/>
              <a:t>Environmental Factors</a:t>
            </a:r>
          </a:p>
          <a:p>
            <a:pPr eaLnBrk="1" hangingPunct="1">
              <a:defRPr/>
            </a:pPr>
            <a:r>
              <a:rPr lang="en-US" b="1" dirty="0" smtClean="0"/>
              <a:t>Rollers</a:t>
            </a:r>
          </a:p>
        </p:txBody>
      </p:sp>
    </p:spTree>
    <p:extLst>
      <p:ext uri="{BB962C8B-B14F-4D97-AF65-F5344CB8AC3E}">
        <p14:creationId xmlns:p14="http://schemas.microsoft.com/office/powerpoint/2010/main" val="3328585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358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23587">
                                            <p:txEl>
                                              <p:pRg st="0" end="0"/>
                                            </p:txEl>
                                          </p:spTgt>
                                        </p:tgtEl>
                                        <p:attrNameLst>
                                          <p:attrName>ppt_c</p:attrName>
                                        </p:attrNameLst>
                                      </p:cBhvr>
                                      <p:to>
                                        <a:schemeClr val="accent2"/>
                                      </p:to>
                                    </p:animClr>
                                  </p:subTnLst>
                                </p:cTn>
                              </p:par>
                              <p:par>
                                <p:cTn id="7" presetID="1" presetClass="entr" presetSubtype="0" fill="hold" grpId="0" nodeType="withEffect">
                                  <p:stCondLst>
                                    <p:cond delay="0"/>
                                  </p:stCondLst>
                                  <p:childTnLst>
                                    <p:set>
                                      <p:cBhvr>
                                        <p:cTn id="8" dur="1" fill="hold">
                                          <p:stCondLst>
                                            <p:cond delay="499"/>
                                          </p:stCondLst>
                                        </p:cTn>
                                        <p:tgtEl>
                                          <p:spTgt spid="32358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23587">
                                            <p:txEl>
                                              <p:pRg st="1" end="1"/>
                                            </p:txEl>
                                          </p:spTgt>
                                        </p:tgtEl>
                                        <p:attrNameLst>
                                          <p:attrName>ppt_c</p:attrName>
                                        </p:attrNameLst>
                                      </p:cBhvr>
                                      <p:to>
                                        <a:schemeClr val="accent2"/>
                                      </p:to>
                                    </p:animClr>
                                  </p:subTnLst>
                                </p:cTn>
                              </p:par>
                              <p:par>
                                <p:cTn id="9" presetID="1" presetClass="entr" presetSubtype="0" fill="hold" grpId="0" nodeType="withEffect">
                                  <p:stCondLst>
                                    <p:cond delay="0"/>
                                  </p:stCondLst>
                                  <p:childTnLst>
                                    <p:set>
                                      <p:cBhvr>
                                        <p:cTn id="10" dur="1" fill="hold">
                                          <p:stCondLst>
                                            <p:cond delay="499"/>
                                          </p:stCondLst>
                                        </p:cTn>
                                        <p:tgtEl>
                                          <p:spTgt spid="32358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23587">
                                            <p:txEl>
                                              <p:pRg st="2" end="2"/>
                                            </p:txEl>
                                          </p:spTgt>
                                        </p:tgtEl>
                                        <p:attrNameLst>
                                          <p:attrName>ppt_c</p:attrName>
                                        </p:attrNameLst>
                                      </p:cBhvr>
                                      <p:to>
                                        <a:schemeClr val="accent2"/>
                                      </p:to>
                                    </p:animClr>
                                  </p:subTnLst>
                                </p:cTn>
                              </p:par>
                              <p:par>
                                <p:cTn id="11" presetID="1" presetClass="entr" presetSubtype="0" fill="hold" grpId="0" nodeType="withEffect">
                                  <p:stCondLst>
                                    <p:cond delay="0"/>
                                  </p:stCondLst>
                                  <p:childTnLst>
                                    <p:set>
                                      <p:cBhvr>
                                        <p:cTn id="12" dur="1" fill="hold">
                                          <p:stCondLst>
                                            <p:cond delay="499"/>
                                          </p:stCondLst>
                                        </p:cTn>
                                        <p:tgtEl>
                                          <p:spTgt spid="32358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23587">
                                            <p:txEl>
                                              <p:pRg st="3" end="3"/>
                                            </p:txEl>
                                          </p:spTgt>
                                        </p:tgtEl>
                                        <p:attrNameLst>
                                          <p:attrName>ppt_c</p:attrName>
                                        </p:attrNameLst>
                                      </p:cBhvr>
                                      <p:to>
                                        <a:schemeClr val="accent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2358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23587">
                                            <p:txEl>
                                              <p:pRg st="4" end="4"/>
                                            </p:txEl>
                                          </p:spTgt>
                                        </p:tgtEl>
                                        <p:attrNameLst>
                                          <p:attrName>ppt_c</p:attrName>
                                        </p:attrNameLst>
                                      </p:cBhvr>
                                      <p:to>
                                        <a:schemeClr val="accent2"/>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23587">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23587">
                                            <p:txEl>
                                              <p:pRg st="5" end="5"/>
                                            </p:txEl>
                                          </p:spTgt>
                                        </p:tgtEl>
                                        <p:attrNameLst>
                                          <p:attrName>ppt_c</p:attrName>
                                        </p:attrNameLst>
                                      </p:cBhvr>
                                      <p:to>
                                        <a:schemeClr val="accent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23587">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23587">
                                            <p:txEl>
                                              <p:pRg st="6" end="6"/>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ompact5"/>
          <p:cNvPicPr>
            <a:picLocks noChangeAspect="1" noChangeArrowheads="1"/>
          </p:cNvPicPr>
          <p:nvPr/>
        </p:nvPicPr>
        <p:blipFill>
          <a:blip r:embed="rId3" cstate="print"/>
          <a:srcRect/>
          <a:stretch>
            <a:fillRect/>
          </a:stretch>
        </p:blipFill>
        <p:spPr bwMode="auto">
          <a:xfrm>
            <a:off x="1143000" y="990600"/>
            <a:ext cx="6858000" cy="4779962"/>
          </a:xfrm>
          <a:prstGeom prst="rect">
            <a:avLst/>
          </a:prstGeom>
          <a:noFill/>
          <a:ln w="9525">
            <a:noFill/>
            <a:miter lim="800000"/>
            <a:headEnd/>
            <a:tailEnd/>
          </a:ln>
        </p:spPr>
      </p:pic>
      <p:sp>
        <p:nvSpPr>
          <p:cNvPr id="325635" name="Rectangle 3"/>
          <p:cNvSpPr>
            <a:spLocks noGrp="1" noChangeArrowheads="1"/>
          </p:cNvSpPr>
          <p:nvPr>
            <p:ph type="title" idx="4294967295"/>
          </p:nvPr>
        </p:nvSpPr>
        <p:spPr>
          <a:xfrm>
            <a:off x="304800" y="0"/>
            <a:ext cx="7772400" cy="1143000"/>
          </a:xfrm>
        </p:spPr>
        <p:txBody>
          <a:bodyPr/>
          <a:lstStyle/>
          <a:p>
            <a:pPr eaLnBrk="1" hangingPunct="1">
              <a:defRPr/>
            </a:pPr>
            <a:r>
              <a:rPr lang="en-US" dirty="0" smtClean="0"/>
              <a:t>Temperature is critical</a:t>
            </a:r>
          </a:p>
        </p:txBody>
      </p:sp>
    </p:spTree>
    <p:extLst>
      <p:ext uri="{BB962C8B-B14F-4D97-AF65-F5344CB8AC3E}">
        <p14:creationId xmlns:p14="http://schemas.microsoft.com/office/powerpoint/2010/main" val="119295948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idx="4294967295"/>
          </p:nvPr>
        </p:nvSpPr>
        <p:spPr>
          <a:xfrm>
            <a:off x="0" y="381000"/>
            <a:ext cx="8229600" cy="1371600"/>
          </a:xfrm>
        </p:spPr>
        <p:txBody>
          <a:bodyPr/>
          <a:lstStyle/>
          <a:p>
            <a:pPr eaLnBrk="1" hangingPunct="1">
              <a:defRPr/>
            </a:pPr>
            <a:r>
              <a:rPr lang="en-US" sz="6600" b="1" smtClean="0"/>
              <a:t>Rollers</a:t>
            </a:r>
          </a:p>
        </p:txBody>
      </p:sp>
      <p:sp>
        <p:nvSpPr>
          <p:cNvPr id="327683" name="Rectangle 3"/>
          <p:cNvSpPr>
            <a:spLocks noGrp="1" noChangeArrowheads="1"/>
          </p:cNvSpPr>
          <p:nvPr>
            <p:ph idx="4294967295"/>
          </p:nvPr>
        </p:nvSpPr>
        <p:spPr>
          <a:xfrm>
            <a:off x="0" y="1981200"/>
            <a:ext cx="8229600" cy="4114800"/>
          </a:xfrm>
        </p:spPr>
        <p:txBody>
          <a:bodyPr/>
          <a:lstStyle/>
          <a:p>
            <a:pPr eaLnBrk="1" hangingPunct="1">
              <a:defRPr/>
            </a:pPr>
            <a:r>
              <a:rPr lang="en-US" sz="4400" b="1" smtClean="0"/>
              <a:t>Vibratory</a:t>
            </a:r>
          </a:p>
          <a:p>
            <a:pPr eaLnBrk="1" hangingPunct="1">
              <a:defRPr/>
            </a:pPr>
            <a:r>
              <a:rPr lang="en-US" sz="4400" b="1" smtClean="0"/>
              <a:t>Pneumatic-tired</a:t>
            </a:r>
          </a:p>
          <a:p>
            <a:pPr eaLnBrk="1" hangingPunct="1">
              <a:defRPr/>
            </a:pPr>
            <a:r>
              <a:rPr lang="en-US" sz="4400" b="1" smtClean="0"/>
              <a:t>Steel wheeled tandem rollers</a:t>
            </a:r>
          </a:p>
          <a:p>
            <a:pPr eaLnBrk="1" hangingPunct="1">
              <a:defRPr/>
            </a:pPr>
            <a:endParaRPr lang="en-US" sz="4400" b="1" smtClean="0"/>
          </a:p>
        </p:txBody>
      </p:sp>
    </p:spTree>
    <p:extLst>
      <p:ext uri="{BB962C8B-B14F-4D97-AF65-F5344CB8AC3E}">
        <p14:creationId xmlns:p14="http://schemas.microsoft.com/office/powerpoint/2010/main" val="319934715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slide2"/>
          <p:cNvPicPr>
            <a:picLocks noChangeAspect="1" noChangeArrowheads="1"/>
          </p:cNvPicPr>
          <p:nvPr/>
        </p:nvPicPr>
        <p:blipFill>
          <a:blip r:embed="rId3" cstate="print"/>
          <a:srcRect l="3125" r="5208" b="11111"/>
          <a:stretch>
            <a:fillRect/>
          </a:stretch>
        </p:blipFill>
        <p:spPr bwMode="auto">
          <a:xfrm>
            <a:off x="1447800" y="990600"/>
            <a:ext cx="6705600" cy="4876800"/>
          </a:xfrm>
          <a:prstGeom prst="rect">
            <a:avLst/>
          </a:prstGeom>
          <a:noFill/>
          <a:ln w="9525">
            <a:noFill/>
            <a:miter lim="800000"/>
            <a:headEnd/>
            <a:tailEnd/>
          </a:ln>
        </p:spPr>
      </p:pic>
      <p:sp>
        <p:nvSpPr>
          <p:cNvPr id="329731" name="Rectangle 3"/>
          <p:cNvSpPr>
            <a:spLocks noGrp="1" noChangeArrowheads="1"/>
          </p:cNvSpPr>
          <p:nvPr>
            <p:ph type="title" idx="4294967295"/>
          </p:nvPr>
        </p:nvSpPr>
        <p:spPr>
          <a:xfrm>
            <a:off x="381000" y="0"/>
            <a:ext cx="7772400" cy="1143000"/>
          </a:xfrm>
        </p:spPr>
        <p:txBody>
          <a:bodyPr/>
          <a:lstStyle/>
          <a:p>
            <a:pPr eaLnBrk="1" hangingPunct="1">
              <a:defRPr/>
            </a:pPr>
            <a:r>
              <a:rPr lang="en-US" dirty="0" smtClean="0"/>
              <a:t>Vibratory Roller</a:t>
            </a:r>
          </a:p>
        </p:txBody>
      </p:sp>
    </p:spTree>
    <p:extLst>
      <p:ext uri="{BB962C8B-B14F-4D97-AF65-F5344CB8AC3E}">
        <p14:creationId xmlns:p14="http://schemas.microsoft.com/office/powerpoint/2010/main" val="249390676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ompact1"/>
          <p:cNvPicPr>
            <a:picLocks noChangeAspect="1" noChangeArrowheads="1"/>
          </p:cNvPicPr>
          <p:nvPr/>
        </p:nvPicPr>
        <p:blipFill>
          <a:blip r:embed="rId3" cstate="print">
            <a:lum bright="24000"/>
          </a:blip>
          <a:srcRect/>
          <a:stretch>
            <a:fillRect/>
          </a:stretch>
        </p:blipFill>
        <p:spPr bwMode="auto">
          <a:xfrm>
            <a:off x="1371600" y="1219200"/>
            <a:ext cx="6705600" cy="4462463"/>
          </a:xfrm>
          <a:prstGeom prst="rect">
            <a:avLst/>
          </a:prstGeom>
          <a:noFill/>
          <a:ln w="57150">
            <a:solidFill>
              <a:schemeClr val="tx1"/>
            </a:solidFill>
            <a:miter lim="800000"/>
            <a:headEnd/>
            <a:tailEnd/>
          </a:ln>
        </p:spPr>
      </p:pic>
      <p:sp>
        <p:nvSpPr>
          <p:cNvPr id="331779" name="Rectangle 3"/>
          <p:cNvSpPr>
            <a:spLocks noGrp="1" noChangeArrowheads="1"/>
          </p:cNvSpPr>
          <p:nvPr>
            <p:ph type="title" idx="4294967295"/>
          </p:nvPr>
        </p:nvSpPr>
        <p:spPr>
          <a:xfrm>
            <a:off x="609600" y="152400"/>
            <a:ext cx="7772400" cy="1143000"/>
          </a:xfrm>
        </p:spPr>
        <p:txBody>
          <a:bodyPr/>
          <a:lstStyle/>
          <a:p>
            <a:pPr eaLnBrk="1" hangingPunct="1">
              <a:defRPr/>
            </a:pPr>
            <a:r>
              <a:rPr lang="en-US" dirty="0" smtClean="0"/>
              <a:t>Pneumatic Roller</a:t>
            </a:r>
          </a:p>
        </p:txBody>
      </p:sp>
    </p:spTree>
    <p:extLst>
      <p:ext uri="{BB962C8B-B14F-4D97-AF65-F5344CB8AC3E}">
        <p14:creationId xmlns:p14="http://schemas.microsoft.com/office/powerpoint/2010/main" val="226230369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idx="4294967295"/>
          </p:nvPr>
        </p:nvSpPr>
        <p:spPr>
          <a:xfrm>
            <a:off x="533400" y="152400"/>
            <a:ext cx="8229600" cy="1371600"/>
          </a:xfrm>
        </p:spPr>
        <p:txBody>
          <a:bodyPr/>
          <a:lstStyle/>
          <a:p>
            <a:pPr eaLnBrk="1" hangingPunct="1">
              <a:defRPr/>
            </a:pPr>
            <a:r>
              <a:rPr lang="en-US" dirty="0" smtClean="0"/>
              <a:t>Steel Wheeled Roller</a:t>
            </a:r>
          </a:p>
        </p:txBody>
      </p:sp>
      <p:pic>
        <p:nvPicPr>
          <p:cNvPr id="97283" name="Picture 3" descr="slide5"/>
          <p:cNvPicPr>
            <a:picLocks noChangeAspect="1" noChangeArrowheads="1"/>
          </p:cNvPicPr>
          <p:nvPr/>
        </p:nvPicPr>
        <p:blipFill>
          <a:blip r:embed="rId3" cstate="print"/>
          <a:srcRect l="4167" t="8333" r="12500" b="15277"/>
          <a:stretch>
            <a:fillRect/>
          </a:stretch>
        </p:blipFill>
        <p:spPr bwMode="auto">
          <a:xfrm>
            <a:off x="1828800" y="1371600"/>
            <a:ext cx="6096000" cy="4191000"/>
          </a:xfrm>
          <a:prstGeom prst="rect">
            <a:avLst/>
          </a:prstGeom>
          <a:noFill/>
          <a:ln w="9525">
            <a:noFill/>
            <a:miter lim="800000"/>
            <a:headEnd/>
            <a:tailEnd/>
          </a:ln>
        </p:spPr>
      </p:pic>
    </p:spTree>
    <p:extLst>
      <p:ext uri="{BB962C8B-B14F-4D97-AF65-F5344CB8AC3E}">
        <p14:creationId xmlns:p14="http://schemas.microsoft.com/office/powerpoint/2010/main" val="411990014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okomo 6-26-06 023.jpg"/>
          <p:cNvPicPr>
            <a:picLocks noChangeAspect="1"/>
          </p:cNvPicPr>
          <p:nvPr/>
        </p:nvPicPr>
        <p:blipFill>
          <a:blip r:embed="rId2" cstate="print"/>
          <a:srcRect l="6098" b="35270"/>
          <a:stretch>
            <a:fillRect/>
          </a:stretch>
        </p:blipFill>
        <p:spPr>
          <a:xfrm>
            <a:off x="3962400" y="1295400"/>
            <a:ext cx="5867400" cy="3352800"/>
          </a:xfrm>
          <a:prstGeom prst="rect">
            <a:avLst/>
          </a:prstGeom>
          <a:scene3d>
            <a:camera prst="orthographicFront">
              <a:rot lat="0" lon="0" rev="5460000"/>
            </a:camera>
            <a:lightRig rig="threePt" dir="t"/>
          </a:scene3d>
        </p:spPr>
      </p:pic>
      <p:pic>
        <p:nvPicPr>
          <p:cNvPr id="49156" name="Picture 4" descr="Silos.jpg"/>
          <p:cNvPicPr>
            <a:picLocks noChangeAspect="1"/>
          </p:cNvPicPr>
          <p:nvPr/>
        </p:nvPicPr>
        <p:blipFill>
          <a:blip r:embed="rId3" cstate="print"/>
          <a:srcRect/>
          <a:stretch>
            <a:fillRect/>
          </a:stretch>
        </p:blipFill>
        <p:spPr bwMode="auto">
          <a:xfrm>
            <a:off x="304800" y="152400"/>
            <a:ext cx="4191000" cy="4227513"/>
          </a:xfrm>
          <a:prstGeom prst="rect">
            <a:avLst/>
          </a:prstGeom>
          <a:noFill/>
          <a:ln w="9525">
            <a:noFill/>
            <a:miter lim="800000"/>
            <a:headEnd/>
            <a:tailEnd/>
          </a:ln>
        </p:spPr>
      </p:pic>
      <p:sp>
        <p:nvSpPr>
          <p:cNvPr id="2" name="Title 1"/>
          <p:cNvSpPr>
            <a:spLocks noGrp="1"/>
          </p:cNvSpPr>
          <p:nvPr>
            <p:ph type="title" idx="4294967295"/>
          </p:nvPr>
        </p:nvSpPr>
        <p:spPr>
          <a:xfrm>
            <a:off x="0" y="4454525"/>
            <a:ext cx="4572000" cy="1371600"/>
          </a:xfrm>
        </p:spPr>
        <p:txBody>
          <a:bodyPr/>
          <a:lstStyle/>
          <a:p>
            <a:r>
              <a:rPr lang="en-US" dirty="0" smtClean="0"/>
              <a:t>Asphalt Binder </a:t>
            </a:r>
            <a:br>
              <a:rPr lang="en-US" dirty="0" smtClean="0"/>
            </a:br>
            <a:r>
              <a:rPr lang="en-US" dirty="0" smtClean="0"/>
              <a:t>Storage Tanks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idx="4294967295"/>
          </p:nvPr>
        </p:nvSpPr>
        <p:spPr>
          <a:xfrm>
            <a:off x="609600" y="228600"/>
            <a:ext cx="7772400" cy="1143000"/>
          </a:xfrm>
        </p:spPr>
        <p:txBody>
          <a:bodyPr/>
          <a:lstStyle/>
          <a:p>
            <a:pPr eaLnBrk="1" hangingPunct="1">
              <a:defRPr/>
            </a:pPr>
            <a:r>
              <a:rPr lang="en-US" smtClean="0"/>
              <a:t>Checking Density With Nuclear Gauge</a:t>
            </a:r>
          </a:p>
        </p:txBody>
      </p:sp>
      <p:pic>
        <p:nvPicPr>
          <p:cNvPr id="98307" name="Picture 3" descr="IMG0001"/>
          <p:cNvPicPr>
            <a:picLocks noChangeAspect="1" noChangeArrowheads="1"/>
          </p:cNvPicPr>
          <p:nvPr/>
        </p:nvPicPr>
        <p:blipFill>
          <a:blip r:embed="rId3" cstate="print"/>
          <a:srcRect l="3125" t="3125" r="2083" b="9375"/>
          <a:stretch>
            <a:fillRect/>
          </a:stretch>
        </p:blipFill>
        <p:spPr bwMode="auto">
          <a:xfrm>
            <a:off x="1295400" y="1524000"/>
            <a:ext cx="6934200" cy="4267200"/>
          </a:xfrm>
          <a:prstGeom prst="rect">
            <a:avLst/>
          </a:prstGeom>
          <a:noFill/>
          <a:ln w="9525">
            <a:noFill/>
            <a:miter lim="800000"/>
            <a:headEnd/>
            <a:tailEnd/>
          </a:ln>
        </p:spPr>
      </p:pic>
    </p:spTree>
    <p:extLst>
      <p:ext uri="{BB962C8B-B14F-4D97-AF65-F5344CB8AC3E}">
        <p14:creationId xmlns:p14="http://schemas.microsoft.com/office/powerpoint/2010/main" val="180798534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idx="4294967295"/>
          </p:nvPr>
        </p:nvSpPr>
        <p:spPr>
          <a:xfrm>
            <a:off x="533400" y="152400"/>
            <a:ext cx="7772400" cy="1143000"/>
          </a:xfrm>
        </p:spPr>
        <p:txBody>
          <a:bodyPr/>
          <a:lstStyle/>
          <a:p>
            <a:pPr eaLnBrk="1" hangingPunct="1">
              <a:defRPr/>
            </a:pPr>
            <a:r>
              <a:rPr lang="en-US" dirty="0" smtClean="0"/>
              <a:t>Extracting A Core</a:t>
            </a:r>
          </a:p>
        </p:txBody>
      </p:sp>
      <p:pic>
        <p:nvPicPr>
          <p:cNvPr id="99331" name="Picture 3" descr="IMG0008"/>
          <p:cNvPicPr>
            <a:picLocks noChangeAspect="1" noChangeArrowheads="1"/>
          </p:cNvPicPr>
          <p:nvPr/>
        </p:nvPicPr>
        <p:blipFill>
          <a:blip r:embed="rId3" cstate="print"/>
          <a:srcRect/>
          <a:stretch>
            <a:fillRect/>
          </a:stretch>
        </p:blipFill>
        <p:spPr bwMode="auto">
          <a:xfrm>
            <a:off x="1371600" y="1219200"/>
            <a:ext cx="6781800" cy="4521200"/>
          </a:xfrm>
          <a:prstGeom prst="rect">
            <a:avLst/>
          </a:prstGeom>
          <a:noFill/>
          <a:ln w="9525">
            <a:noFill/>
            <a:miter lim="800000"/>
            <a:headEnd/>
            <a:tailEnd/>
          </a:ln>
        </p:spPr>
      </p:pic>
    </p:spTree>
    <p:extLst>
      <p:ext uri="{BB962C8B-B14F-4D97-AF65-F5344CB8AC3E}">
        <p14:creationId xmlns:p14="http://schemas.microsoft.com/office/powerpoint/2010/main" val="54832597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4" name="Rectangle 4"/>
          <p:cNvSpPr>
            <a:spLocks noGrp="1" noChangeArrowheads="1"/>
          </p:cNvSpPr>
          <p:nvPr>
            <p:ph type="title"/>
          </p:nvPr>
        </p:nvSpPr>
        <p:spPr/>
        <p:txBody>
          <a:bodyPr/>
          <a:lstStyle/>
          <a:p>
            <a:pPr eaLnBrk="1" hangingPunct="1">
              <a:defRPr/>
            </a:pPr>
            <a:endParaRPr lang="en-US" smtClean="0"/>
          </a:p>
        </p:txBody>
      </p:sp>
      <p:pic>
        <p:nvPicPr>
          <p:cNvPr id="100355" name="Picture 6" descr="P219232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2881909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idx="4294967295"/>
          </p:nvPr>
        </p:nvSpPr>
        <p:spPr>
          <a:xfrm>
            <a:off x="0" y="1295400"/>
            <a:ext cx="5715000" cy="1143000"/>
          </a:xfrm>
        </p:spPr>
        <p:txBody>
          <a:bodyPr/>
          <a:lstStyle/>
          <a:p>
            <a:pPr eaLnBrk="1" hangingPunct="1">
              <a:defRPr/>
            </a:pPr>
            <a:r>
              <a:rPr lang="en-US" smtClean="0"/>
              <a:t>Questions - ?</a:t>
            </a:r>
          </a:p>
        </p:txBody>
      </p:sp>
      <p:graphicFrame>
        <p:nvGraphicFramePr>
          <p:cNvPr id="5122" name="Object 3"/>
          <p:cNvGraphicFramePr>
            <a:graphicFrameLocks noChangeAspect="1"/>
          </p:cNvGraphicFramePr>
          <p:nvPr/>
        </p:nvGraphicFramePr>
        <p:xfrm>
          <a:off x="6096000" y="457200"/>
          <a:ext cx="1892300" cy="5118100"/>
        </p:xfrm>
        <a:graphic>
          <a:graphicData uri="http://schemas.openxmlformats.org/presentationml/2006/ole">
            <mc:AlternateContent xmlns:mc="http://schemas.openxmlformats.org/markup-compatibility/2006">
              <mc:Choice xmlns:v="urn:schemas-microsoft-com:vml" Requires="v">
                <p:oleObj spid="_x0000_s8195" name="Clip" r:id="rId4" imgW="2149475" imgH="5813425" progId="">
                  <p:embed/>
                </p:oleObj>
              </mc:Choice>
              <mc:Fallback>
                <p:oleObj name="Clip" r:id="rId4" imgW="2149475" imgH="581342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57200"/>
                        <a:ext cx="1892300" cy="5118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89891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MVC-026F"/>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2" name="Text Box 2"/>
          <p:cNvSpPr txBox="1">
            <a:spLocks noChangeArrowheads="1"/>
          </p:cNvSpPr>
          <p:nvPr/>
        </p:nvSpPr>
        <p:spPr bwMode="auto">
          <a:xfrm>
            <a:off x="1371600" y="304800"/>
            <a:ext cx="6477000" cy="641350"/>
          </a:xfrm>
          <a:prstGeom prst="rect">
            <a:avLst/>
          </a:prstGeom>
          <a:noFill/>
          <a:ln w="9525">
            <a:noFill/>
            <a:miter lim="800000"/>
            <a:headEnd/>
            <a:tailEnd/>
          </a:ln>
        </p:spPr>
        <p:txBody>
          <a:bodyPr>
            <a:spAutoFit/>
          </a:bodyPr>
          <a:lstStyle/>
          <a:p>
            <a:pPr algn="ctr">
              <a:spcBef>
                <a:spcPct val="50000"/>
              </a:spcBef>
            </a:pPr>
            <a:r>
              <a:rPr lang="en-US" sz="3600" b="1">
                <a:solidFill>
                  <a:schemeClr val="tx2"/>
                </a:solidFill>
                <a:latin typeface="Arial" charset="0"/>
              </a:rPr>
              <a:t>Aggregate Stockpile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C:\Users\BRIAN.CRUME\Pictures\Work\IMAG0006.jpg"/>
          <p:cNvPicPr>
            <a:picLocks noChangeAspect="1" noChangeArrowheads="1"/>
          </p:cNvPicPr>
          <p:nvPr/>
        </p:nvPicPr>
        <p:blipFill>
          <a:blip r:embed="rId3" cstate="print"/>
          <a:srcRect/>
          <a:stretch>
            <a:fillRect/>
          </a:stretch>
        </p:blipFill>
        <p:spPr bwMode="auto">
          <a:xfrm>
            <a:off x="-85726" y="0"/>
            <a:ext cx="9229726" cy="5943600"/>
          </a:xfrm>
          <a:prstGeom prst="rect">
            <a:avLst/>
          </a:prstGeom>
          <a:noFill/>
          <a:effectLst>
            <a:outerShdw blurRad="50800" dist="50800" dir="5400000" algn="ctr" rotWithShape="0">
              <a:srgbClr val="000000">
                <a:alpha val="0"/>
              </a:srgbClr>
            </a:outerShdw>
          </a:effectLst>
        </p:spPr>
      </p:pic>
      <p:sp>
        <p:nvSpPr>
          <p:cNvPr id="51202" name="Text Box 2"/>
          <p:cNvSpPr txBox="1">
            <a:spLocks noChangeArrowheads="1"/>
          </p:cNvSpPr>
          <p:nvPr/>
        </p:nvSpPr>
        <p:spPr bwMode="auto">
          <a:xfrm>
            <a:off x="1371600" y="304800"/>
            <a:ext cx="6477000" cy="641350"/>
          </a:xfrm>
          <a:prstGeom prst="rect">
            <a:avLst/>
          </a:prstGeom>
          <a:noFill/>
          <a:ln w="9525">
            <a:noFill/>
            <a:miter lim="800000"/>
            <a:headEnd/>
            <a:tailEnd/>
          </a:ln>
        </p:spPr>
        <p:txBody>
          <a:bodyPr>
            <a:spAutoFit/>
          </a:bodyPr>
          <a:lstStyle/>
          <a:p>
            <a:pPr algn="ctr">
              <a:spcBef>
                <a:spcPct val="50000"/>
              </a:spcBef>
            </a:pPr>
            <a:r>
              <a:rPr lang="en-US" sz="3600" b="1" dirty="0" smtClean="0">
                <a:solidFill>
                  <a:schemeClr val="tx2"/>
                </a:solidFill>
                <a:latin typeface="Arial" charset="0"/>
              </a:rPr>
              <a:t>RAP Stockpile</a:t>
            </a:r>
            <a:endParaRPr lang="en-US" sz="3600" b="1" dirty="0">
              <a:solidFill>
                <a:schemeClr val="tx2"/>
              </a:solidFill>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0009.jpg"/>
          <p:cNvPicPr>
            <a:picLocks noChangeAspect="1"/>
          </p:cNvPicPr>
          <p:nvPr/>
        </p:nvPicPr>
        <p:blipFill>
          <a:blip r:embed="rId3" cstate="print"/>
          <a:stretch>
            <a:fillRect/>
          </a:stretch>
        </p:blipFill>
        <p:spPr>
          <a:xfrm>
            <a:off x="0" y="1"/>
            <a:ext cx="9144000" cy="5943600"/>
          </a:xfrm>
          <a:prstGeom prst="rect">
            <a:avLst/>
          </a:prstGeom>
        </p:spPr>
      </p:pic>
      <p:sp>
        <p:nvSpPr>
          <p:cNvPr id="51202" name="Text Box 2"/>
          <p:cNvSpPr txBox="1">
            <a:spLocks noChangeArrowheads="1"/>
          </p:cNvSpPr>
          <p:nvPr/>
        </p:nvSpPr>
        <p:spPr bwMode="auto">
          <a:xfrm>
            <a:off x="1371600" y="304800"/>
            <a:ext cx="6477000" cy="641350"/>
          </a:xfrm>
          <a:prstGeom prst="rect">
            <a:avLst/>
          </a:prstGeom>
          <a:solidFill>
            <a:schemeClr val="tx1"/>
          </a:solidFill>
          <a:ln w="9525">
            <a:noFill/>
            <a:miter lim="800000"/>
            <a:headEnd/>
            <a:tailEnd/>
          </a:ln>
        </p:spPr>
        <p:txBody>
          <a:bodyPr>
            <a:spAutoFit/>
          </a:bodyPr>
          <a:lstStyle/>
          <a:p>
            <a:pPr algn="ctr">
              <a:spcBef>
                <a:spcPct val="50000"/>
              </a:spcBef>
            </a:pPr>
            <a:r>
              <a:rPr lang="en-US" sz="3600" b="1" dirty="0" smtClean="0">
                <a:solidFill>
                  <a:srgbClr val="000000"/>
                </a:solidFill>
                <a:latin typeface="Arial" charset="0"/>
              </a:rPr>
              <a:t>Unprocessed Shingles</a:t>
            </a:r>
            <a:endParaRPr lang="en-US" sz="3600" b="1" dirty="0">
              <a:solidFill>
                <a:srgbClr val="000000"/>
              </a:solidFill>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0002 (3).jpg"/>
          <p:cNvPicPr>
            <a:picLocks noChangeAspect="1"/>
          </p:cNvPicPr>
          <p:nvPr/>
        </p:nvPicPr>
        <p:blipFill>
          <a:blip r:embed="rId3" cstate="print"/>
          <a:stretch>
            <a:fillRect/>
          </a:stretch>
        </p:blipFill>
        <p:spPr>
          <a:xfrm>
            <a:off x="0" y="1"/>
            <a:ext cx="9144000" cy="5943600"/>
          </a:xfrm>
          <a:prstGeom prst="rect">
            <a:avLst/>
          </a:prstGeom>
        </p:spPr>
      </p:pic>
      <p:sp>
        <p:nvSpPr>
          <p:cNvPr id="51202" name="Text Box 2"/>
          <p:cNvSpPr txBox="1">
            <a:spLocks noChangeArrowheads="1"/>
          </p:cNvSpPr>
          <p:nvPr/>
        </p:nvSpPr>
        <p:spPr bwMode="auto">
          <a:xfrm>
            <a:off x="1371600" y="0"/>
            <a:ext cx="6477000" cy="641350"/>
          </a:xfrm>
          <a:prstGeom prst="rect">
            <a:avLst/>
          </a:prstGeom>
          <a:solidFill>
            <a:schemeClr val="tx1"/>
          </a:solidFill>
          <a:ln w="9525">
            <a:noFill/>
            <a:miter lim="800000"/>
            <a:headEnd/>
            <a:tailEnd/>
          </a:ln>
        </p:spPr>
        <p:txBody>
          <a:bodyPr>
            <a:spAutoFit/>
          </a:bodyPr>
          <a:lstStyle/>
          <a:p>
            <a:pPr algn="ctr">
              <a:spcBef>
                <a:spcPct val="50000"/>
              </a:spcBef>
            </a:pPr>
            <a:r>
              <a:rPr lang="en-US" sz="3600" b="1" dirty="0" smtClean="0">
                <a:solidFill>
                  <a:srgbClr val="000000"/>
                </a:solidFill>
                <a:latin typeface="Arial" charset="0"/>
              </a:rPr>
              <a:t>Processed Shingles</a:t>
            </a:r>
            <a:endParaRPr lang="en-US" sz="3600" b="1" dirty="0">
              <a:solidFill>
                <a:srgbClr val="000000"/>
              </a:solidFill>
              <a:latin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sm" len="sm"/>
          <a:tailEnd type="triangle" w="lg"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sm" len="sm"/>
          <a:tailEnd type="triangle" w="lg"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2726</TotalTime>
  <Words>1767</Words>
  <Application>Microsoft Office PowerPoint</Application>
  <PresentationFormat>On-screen Show (4:3)</PresentationFormat>
  <Paragraphs>183</Paragraphs>
  <Slides>53</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Textured</vt:lpstr>
      <vt:lpstr>Clip</vt:lpstr>
      <vt:lpstr>PowerPoint Presentation</vt:lpstr>
      <vt:lpstr>HMA Plant Operation</vt:lpstr>
      <vt:lpstr>Basic Purpose Of HMA Plants</vt:lpstr>
      <vt:lpstr>Drum Mixer Plant Typical Layout</vt:lpstr>
      <vt:lpstr>Asphalt Binder  Storage Tanks</vt:lpstr>
      <vt:lpstr>PowerPoint Presentation</vt:lpstr>
      <vt:lpstr>PowerPoint Presentation</vt:lpstr>
      <vt:lpstr>PowerPoint Presentation</vt:lpstr>
      <vt:lpstr>PowerPoint Presentation</vt:lpstr>
      <vt:lpstr>Cold Feed Bins</vt:lpstr>
      <vt:lpstr>PowerPoint Presentation</vt:lpstr>
      <vt:lpstr>Weigh Bridge  Control</vt:lpstr>
      <vt:lpstr>PowerPoint Presentation</vt:lpstr>
      <vt:lpstr>Dust Control??</vt:lpstr>
      <vt:lpstr>Bag house Dust Collector</vt:lpstr>
      <vt:lpstr>Bag house Dust Collector</vt:lpstr>
      <vt:lpstr>PowerPoint Presentation</vt:lpstr>
      <vt:lpstr>Mix Discharge</vt:lpstr>
      <vt:lpstr>Scales</vt:lpstr>
      <vt:lpstr>Plants are computer controlled</vt:lpstr>
      <vt:lpstr>PowerPoint Presentation</vt:lpstr>
      <vt:lpstr>HMA PLACEMENT </vt:lpstr>
      <vt:lpstr>To Be Covered</vt:lpstr>
      <vt:lpstr>Tri Axle   Dump Truck</vt:lpstr>
      <vt:lpstr>High Dump Semi-truck</vt:lpstr>
      <vt:lpstr>Belly Dump</vt:lpstr>
      <vt:lpstr>Multi-WHEELED Conveyor Feed</vt:lpstr>
      <vt:lpstr>Correct Tack on Asphalt</vt:lpstr>
      <vt:lpstr>Correct Tack on Milled Asphalt</vt:lpstr>
      <vt:lpstr>Incorrect Tack on Asphalt</vt:lpstr>
      <vt:lpstr>Self Propelled Paver</vt:lpstr>
      <vt:lpstr>Self Propelled Paving Machine</vt:lpstr>
      <vt:lpstr>PowerPoint Presentation</vt:lpstr>
      <vt:lpstr>Paver Hopper</vt:lpstr>
      <vt:lpstr>Auger &amp; Screed Extension</vt:lpstr>
      <vt:lpstr>PowerPoint Presentation</vt:lpstr>
      <vt:lpstr>Forces On Screed</vt:lpstr>
      <vt:lpstr>PowerPoint Presentation</vt:lpstr>
      <vt:lpstr>PowerPoint Presentation</vt:lpstr>
      <vt:lpstr>Material Transfer Device </vt:lpstr>
      <vt:lpstr>COMPACTION</vt:lpstr>
      <vt:lpstr>Reason For Compaction</vt:lpstr>
      <vt:lpstr>Durability vs Air Voids</vt:lpstr>
      <vt:lpstr>Factors Affecting Compaction</vt:lpstr>
      <vt:lpstr>Temperature is critical</vt:lpstr>
      <vt:lpstr>Rollers</vt:lpstr>
      <vt:lpstr>Vibratory Roller</vt:lpstr>
      <vt:lpstr>Pneumatic Roller</vt:lpstr>
      <vt:lpstr>Steel Wheeled Roller</vt:lpstr>
      <vt:lpstr>Checking Density With Nuclear Gauge</vt:lpstr>
      <vt:lpstr>Extracting A Core</vt:lpstr>
      <vt:lpstr>PowerPoint Presentation</vt:lpstr>
      <vt:lpstr>Questions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Asphalt Cements</dc:title>
  <dc:creator>Steve Henderson</dc:creator>
  <cp:lastModifiedBy>Dudley Bonte</cp:lastModifiedBy>
  <cp:revision>130</cp:revision>
  <cp:lastPrinted>1998-10-05T14:30:12Z</cp:lastPrinted>
  <dcterms:created xsi:type="dcterms:W3CDTF">1997-05-22T12:04:36Z</dcterms:created>
  <dcterms:modified xsi:type="dcterms:W3CDTF">2014-01-13T19:01:09Z</dcterms:modified>
</cp:coreProperties>
</file>