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1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4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8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7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2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0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0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6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6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17C2-8C51-46FB-8835-E142A7380295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84F9-3736-40C2-BC9B-7EF42AB1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95075" y="1752600"/>
            <a:ext cx="8915400" cy="32004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ritannic Bold" panose="020B0903060703020204" pitchFamily="34" charset="0"/>
              </a:rPr>
              <a:t>Environmental Challenges Facing Asphalt Contractors 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Don’t Let the Ghost Get You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Claim Scenarios - Cont.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51054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Inadequate Erosion Control $150,000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Crane Overturn $650,000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Air Quality Violations $65,000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Air and Noise Class Action Lawsuit $225,000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Forklift Ruptures Fuel Tank $10,000 Plus Fines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Best Practices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6934200" cy="5334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Have the Proper Risk Transfer Provisions in Your Contract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Prior to Signing a Contract Obtain a Phase I Environmental Site Assessment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Conduct a Pre-Bid Site Walk Through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Ensure Fill Material is Clean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098" name="Picture 2" descr="C:\Users\lpeters\AppData\Local\Microsoft\Windows\Temporary Internet Files\Content.IE5\8KKZ4C2H\MC9003008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211" y="5138956"/>
            <a:ext cx="1456666" cy="95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4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Best Practices - Cont.</a:t>
            </a:r>
            <a:br>
              <a:rPr lang="en-US" dirty="0" smtClean="0">
                <a:latin typeface="Impact" panose="020B0806030902050204" pitchFamily="34" charset="0"/>
              </a:rPr>
            </a:b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010400" cy="45720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Don’t Sign Waste Manifests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Train Workers in Spill Prevention and Emergency Response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Use a “One Call” System for Utility Locates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Install Erosion/Sediment Control and Inspect/Maintain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Best Practices - Cont.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Use Tanks with Secondary Containment Pans and </a:t>
            </a:r>
            <a:r>
              <a:rPr lang="en-US" dirty="0" err="1" smtClean="0">
                <a:solidFill>
                  <a:schemeClr val="bg1"/>
                </a:solidFill>
                <a:latin typeface="Britannic Bold" panose="020B0903060703020204" pitchFamily="34" charset="0"/>
              </a:rPr>
              <a:t>Rainshields</a:t>
            </a: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 or Earthen Berms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Provide Collision Protective Barriers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Keep Phone Numbers of Spill Response Firms Readily Available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Methods of Protection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010400" cy="4724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Contractual or Risk Transfer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Self Insurance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Limited Jobsite Pollution Coverage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Contractor’s Pollution Coverage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Environmental Protective Liability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5123" name="Picture 3" descr="C:\Users\lpeters\AppData\Local\Microsoft\Windows\Temporary Internet Files\Content.IE5\D1UFA44Q\MC90043384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1440817" cy="144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3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Methods of Protection - Cont.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Bodily Injury and Property Damage From Third Parties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Disciplinary Proceedings – Fines From Governmental Entities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Litigation/Subpoena Expense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Methods of Protection - Cont.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953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Corporate Reputation Rehabilitation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Clean-up Costs – Investigation, Monitoring, Disposal of Soil and Water, Containment or Capping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Emergency Response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Summary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Know the Risk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Control or Contain the Risk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Transfer the Risk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Don’t Let the Ghost Get You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9218" name="Picture 2" descr="C:\Users\lpeters\AppData\Local\Microsoft\Windows\Temporary Internet Files\Content.IE5\HOH7D0KZ\MC9002406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740" y="4880458"/>
            <a:ext cx="1806854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1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7237"/>
            <a:ext cx="6858000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What Are The Exposures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Claim Scenarios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Best Practices for Preventing a Claim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Methods of Protection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6147" name="Picture 3" descr="C:\Users\lpeters\AppData\Local\Microsoft\Windows\Temporary Internet Files\Content.IE5\8JLDDXJG\MC9002406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"/>
            <a:ext cx="158416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8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What Are the Exposures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Air and Noise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Premises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Jobsite (Operational)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3002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Air and Noise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6477000" cy="35052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Dust (Silica) Exposure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Fugitive Emissions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Noise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027" name="Picture 3" descr="C:\Users\lpeters\AppData\Local\Microsoft\Windows\Temporary Internet Files\Content.IE5\D1UFA44Q\MC9003639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81400"/>
            <a:ext cx="2241804" cy="293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2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Premises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4822"/>
            <a:ext cx="7239000" cy="5467525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Leaking Underground/Above Ground Storage Tanks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Residual Contamination From Minor, Cumulative Spills of Oils, Fuels, Lubricants, etc.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Surface Contamination From Fuels and Lubricants Stored Improperly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Unidentified Pre-Existing Contaminants From Previous Owners</a:t>
            </a:r>
            <a:endParaRPr lang="en-US" sz="3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7170" name="Picture 2" descr="C:\Users\lpeters\AppData\Local\Microsoft\Windows\Temporary Internet Files\Content.IE5\8JLDDXJG\MC9000301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967" y="5681329"/>
            <a:ext cx="1139647" cy="114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85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Jobsite (Operational)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Disturbing Naturally Occurring Asbestos and Silica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Release of Oil/Fuels as a Result of Vandalism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Site Preparation Work Through Pre-Existing Contaminated Soil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Residual Lead Chromate From Paint on Roads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8194" name="Picture 2" descr="C:\Users\lpeters\AppData\Local\Microsoft\Windows\Temporary Internet Files\Content.IE5\HOH7D0KZ\MC9003183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62600"/>
            <a:ext cx="1825142" cy="107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4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Jobsite (Operational) - Cont.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5257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Spills of Chemicals/Fuels Brought On-Site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Contamination Caused by Lubricants/Oils and Other Fluids From Field Equipment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Release of Fuels/Primer, Oil/Tack as a Result of Over Application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Groundwater Contamination From Excavation/Dewatering Operations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Transportation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Spills of Asphaltic Cement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Pollution Resulting From Collision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Fuel/Oil/Tack Spills or Leaks From Vandalism</a:t>
            </a: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2052" name="Picture 4" descr="C:\Users\lpeters\AppData\Local\Microsoft\Windows\Temporary Internet Files\Content.IE5\8JLDDXJG\MC9003102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41065"/>
            <a:ext cx="2129942" cy="184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9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96200" y="0"/>
            <a:ext cx="0" cy="6858000"/>
          </a:xfrm>
          <a:prstGeom prst="line">
            <a:avLst/>
          </a:prstGeom>
          <a:ln w="444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/>
        </p:nvSpPr>
        <p:spPr>
          <a:xfrm>
            <a:off x="304800" y="304800"/>
            <a:ext cx="8534400" cy="1066800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Claim Scenarios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239000" cy="51816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Sand Blasting Causes Lead Contamination $400,000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Rainstorm Washes Tack Into Nearby Stream $200,000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4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Vandals Cause Fuel Release $35,000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Dewatering Operation $100,000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500" dirty="0" smtClean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Ruptured Oil Pipeline $500,000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074" name="Picture 2" descr="C:\Users\lpeters\AppData\Local\Microsoft\Windows\Temporary Internet Files\Content.IE5\D1UFA44Q\MC9002522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91250"/>
            <a:ext cx="1239012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4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421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Environmental Challenges Facing Asphalt Contractors </vt:lpstr>
      <vt:lpstr>PowerPoint Presentation</vt:lpstr>
      <vt:lpstr>What Are the Exposures</vt:lpstr>
      <vt:lpstr>Air and Noise</vt:lpstr>
      <vt:lpstr>Premises</vt:lpstr>
      <vt:lpstr>Jobsite (Operational)</vt:lpstr>
      <vt:lpstr>Jobsite (Operational) - Cont.</vt:lpstr>
      <vt:lpstr>Transportation</vt:lpstr>
      <vt:lpstr>Claim Scenarios</vt:lpstr>
      <vt:lpstr>Claim Scenarios - Cont.</vt:lpstr>
      <vt:lpstr>Best Practices</vt:lpstr>
      <vt:lpstr>Best Practices - Cont. </vt:lpstr>
      <vt:lpstr>Best Practices - Cont.</vt:lpstr>
      <vt:lpstr>Methods of Protection </vt:lpstr>
      <vt:lpstr>Methods of Protection - Cont.</vt:lpstr>
      <vt:lpstr>Methods of Protection - Cont.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Environmental Challenges Facing Street &amp; Road Contractors</dc:title>
  <dc:creator>Larry Simons</dc:creator>
  <cp:lastModifiedBy>Leah Peters</cp:lastModifiedBy>
  <cp:revision>21</cp:revision>
  <cp:lastPrinted>2014-01-04T16:59:55Z</cp:lastPrinted>
  <dcterms:created xsi:type="dcterms:W3CDTF">2014-01-04T14:35:37Z</dcterms:created>
  <dcterms:modified xsi:type="dcterms:W3CDTF">2014-01-08T16:03:38Z</dcterms:modified>
</cp:coreProperties>
</file>